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.xml" ContentType="application/vnd.openxmlformats-officedocument.presentationml.tags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256" r:id="rId2"/>
    <p:sldId id="257" r:id="rId3"/>
    <p:sldId id="303" r:id="rId4"/>
    <p:sldId id="304" r:id="rId5"/>
    <p:sldId id="307" r:id="rId6"/>
    <p:sldId id="308" r:id="rId7"/>
    <p:sldId id="311" r:id="rId8"/>
    <p:sldId id="309" r:id="rId9"/>
    <p:sldId id="310" r:id="rId10"/>
    <p:sldId id="313" r:id="rId11"/>
    <p:sldId id="312" r:id="rId12"/>
    <p:sldId id="314" r:id="rId13"/>
    <p:sldId id="300" r:id="rId14"/>
    <p:sldId id="301" r:id="rId15"/>
    <p:sldId id="302" r:id="rId16"/>
    <p:sldId id="263" r:id="rId17"/>
    <p:sldId id="265" r:id="rId18"/>
    <p:sldId id="264" r:id="rId19"/>
    <p:sldId id="266" r:id="rId20"/>
    <p:sldId id="267" r:id="rId21"/>
    <p:sldId id="269" r:id="rId22"/>
    <p:sldId id="270" r:id="rId23"/>
    <p:sldId id="299" r:id="rId24"/>
    <p:sldId id="271" r:id="rId25"/>
    <p:sldId id="272" r:id="rId26"/>
    <p:sldId id="273" r:id="rId27"/>
    <p:sldId id="268" r:id="rId28"/>
    <p:sldId id="274" r:id="rId29"/>
    <p:sldId id="275" r:id="rId30"/>
    <p:sldId id="276" r:id="rId31"/>
    <p:sldId id="277" r:id="rId32"/>
    <p:sldId id="278" r:id="rId33"/>
    <p:sldId id="279" r:id="rId34"/>
    <p:sldId id="281" r:id="rId35"/>
    <p:sldId id="282" r:id="rId36"/>
    <p:sldId id="283" r:id="rId37"/>
    <p:sldId id="280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58" r:id="rId47"/>
    <p:sldId id="259" r:id="rId48"/>
    <p:sldId id="260" r:id="rId49"/>
    <p:sldId id="261" r:id="rId50"/>
    <p:sldId id="262" r:id="rId51"/>
    <p:sldId id="318" r:id="rId52"/>
    <p:sldId id="319" r:id="rId53"/>
    <p:sldId id="320" r:id="rId54"/>
    <p:sldId id="292" r:id="rId55"/>
    <p:sldId id="296" r:id="rId56"/>
    <p:sldId id="315" r:id="rId57"/>
    <p:sldId id="316" r:id="rId58"/>
    <p:sldId id="317" r:id="rId59"/>
    <p:sldId id="295" r:id="rId60"/>
    <p:sldId id="294" r:id="rId61"/>
    <p:sldId id="298" r:id="rId6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3A1D00"/>
    <a:srgbClr val="FFFFCC"/>
    <a:srgbClr val="FF3300"/>
    <a:srgbClr val="FF99FF"/>
    <a:srgbClr val="003300"/>
    <a:srgbClr val="221100"/>
    <a:srgbClr val="FFFFEB"/>
    <a:srgbClr val="33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60"/>
  </p:normalViewPr>
  <p:slideViewPr>
    <p:cSldViewPr>
      <p:cViewPr varScale="1">
        <p:scale>
          <a:sx n="106" d="100"/>
          <a:sy n="106" d="100"/>
        </p:scale>
        <p:origin x="17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7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33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F0"/>
              </a:solidFill>
            </c:spPr>
          </c:dPt>
          <c:cat>
            <c:strRef>
              <c:f>Лист1!$A$2:$A$6</c:f>
              <c:strCache>
                <c:ptCount val="5"/>
                <c:pt idx="0">
                  <c:v>несельскохозяйственные угодья</c:v>
                </c:pt>
                <c:pt idx="1">
                  <c:v>пастбища</c:v>
                </c:pt>
                <c:pt idx="2">
                  <c:v>пашня</c:v>
                </c:pt>
                <c:pt idx="3">
                  <c:v>сады и виноградники</c:v>
                </c:pt>
                <c:pt idx="4">
                  <c:v>сенокосы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</c:v>
                </c:pt>
                <c:pt idx="1">
                  <c:v>22</c:v>
                </c:pt>
                <c:pt idx="2">
                  <c:v>54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2888752"/>
        <c:axId val="190599584"/>
      </c:barChart>
      <c:catAx>
        <c:axId val="2228887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  <a:latin typeface="Arial Narrow" pitchFamily="34" charset="0"/>
              </a:defRPr>
            </a:pPr>
            <a:endParaRPr lang="ru-RU"/>
          </a:p>
        </c:txPr>
        <c:crossAx val="190599584"/>
        <c:crosses val="autoZero"/>
        <c:auto val="1"/>
        <c:lblAlgn val="ctr"/>
        <c:lblOffset val="100"/>
        <c:noMultiLvlLbl val="0"/>
      </c:catAx>
      <c:valAx>
        <c:axId val="190599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  <a:latin typeface="Arial Narrow" pitchFamily="34" charset="0"/>
              </a:defRPr>
            </a:pPr>
            <a:endParaRPr lang="ru-RU"/>
          </a:p>
        </c:txPr>
        <c:crossAx val="222888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rgbClr val="0070C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2400" b="1">
                      <a:solidFill>
                        <a:srgbClr val="FF0000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096814012109875E-2"/>
                  <c:y val="-4.4891732283464563E-3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зерновые</c:v>
                </c:pt>
                <c:pt idx="1">
                  <c:v>технические</c:v>
                </c:pt>
                <c:pt idx="2">
                  <c:v>овощи</c:v>
                </c:pt>
                <c:pt idx="3">
                  <c:v>кормовые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65.099999999999994</c:v>
                </c:pt>
                <c:pt idx="1">
                  <c:v>19.899999999999999</c:v>
                </c:pt>
                <c:pt idx="2">
                  <c:v>3.4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b="1">
              <a:solidFill>
                <a:schemeClr val="bg1"/>
              </a:solidFill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1A6E37-4273-4D37-BA42-6DB8EC2C942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700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8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8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E59393-DED4-400C-A7F8-B469AE23CE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224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4F80F1-E6BE-4525-A5FF-675B84233A50}" type="slidenum">
              <a:rPr lang="ru-RU"/>
              <a:pPr/>
              <a:t>1</a:t>
            </a:fld>
            <a:endParaRPr lang="ru-RU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001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6B4757-C6D0-4753-91AE-E6E62EFA6D18}" type="slidenum">
              <a:rPr lang="ru-RU"/>
              <a:pPr/>
              <a:t>10</a:t>
            </a:fld>
            <a:endParaRPr lang="ru-RU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414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2FF1AE-E0AE-4186-A5DC-1125FD69B47F}" type="slidenum">
              <a:rPr lang="ru-RU"/>
              <a:pPr/>
              <a:t>11</a:t>
            </a:fld>
            <a:endParaRPr lang="ru-RU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504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D9436D-530B-43ED-9C8F-084223CB0644}" type="slidenum">
              <a:rPr lang="ru-RU"/>
              <a:pPr/>
              <a:t>12</a:t>
            </a:fld>
            <a:endParaRPr lang="ru-RU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794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99C1AC-BACF-4094-A184-93504A2D3EA0}" type="slidenum">
              <a:rPr lang="ru-RU"/>
              <a:pPr/>
              <a:t>13</a:t>
            </a:fld>
            <a:endParaRPr lang="ru-RU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8061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0D2A18-47BC-411D-84A9-115A8BFE1FF3}" type="slidenum">
              <a:rPr lang="ru-RU"/>
              <a:pPr/>
              <a:t>14</a:t>
            </a:fld>
            <a:endParaRPr lang="ru-RU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68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F4C7A9-EDE3-47FD-A599-F14F5F5B549A}" type="slidenum">
              <a:rPr lang="ru-RU"/>
              <a:pPr/>
              <a:t>15</a:t>
            </a:fld>
            <a:endParaRPr lang="ru-RU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69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D54DA-D6E8-4DA7-93AB-4796743D5B65}" type="slidenum">
              <a:rPr lang="ru-RU"/>
              <a:pPr/>
              <a:t>16</a:t>
            </a:fld>
            <a:endParaRPr lang="ru-RU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473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F0A3F5-11A4-4A1A-B57B-64D96E47FBBF}" type="slidenum">
              <a:rPr lang="ru-RU"/>
              <a:pPr/>
              <a:t>17</a:t>
            </a:fld>
            <a:endParaRPr lang="ru-RU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385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BD606-BA65-47C9-8BE6-6CE061E59D5A}" type="slidenum">
              <a:rPr lang="ru-RU"/>
              <a:pPr/>
              <a:t>18</a:t>
            </a:fld>
            <a:endParaRPr lang="ru-RU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890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7EE8E0-E69D-442E-9F2D-97F5595DD155}" type="slidenum">
              <a:rPr lang="ru-RU"/>
              <a:pPr/>
              <a:t>19</a:t>
            </a:fld>
            <a:endParaRPr 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88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AB3AD-5828-47F5-8376-C45AF5A449BD}" type="slidenum">
              <a:rPr lang="ru-RU"/>
              <a:pPr/>
              <a:t>2</a:t>
            </a:fld>
            <a:endParaRPr lang="ru-RU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098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664BA4-2878-47BE-984B-0E5888C2DE95}" type="slidenum">
              <a:rPr lang="ru-RU"/>
              <a:pPr/>
              <a:t>20</a:t>
            </a:fld>
            <a:endParaRPr lang="ru-RU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191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1F7155-3BC9-4109-B554-557C1A7B8E66}" type="slidenum">
              <a:rPr lang="ru-RU"/>
              <a:pPr/>
              <a:t>21</a:t>
            </a:fld>
            <a:endParaRPr lang="ru-RU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939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76A3BB-1868-4924-AF86-47118321E9DC}" type="slidenum">
              <a:rPr lang="ru-RU"/>
              <a:pPr/>
              <a:t>22</a:t>
            </a:fld>
            <a:endParaRPr lang="ru-RU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8993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DE7326-D0B9-4850-866C-D8547B46284D}" type="slidenum">
              <a:rPr lang="ru-RU"/>
              <a:pPr/>
              <a:t>23</a:t>
            </a:fld>
            <a:endParaRPr lang="ru-RU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8092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2C7B29-DED1-4FBE-A2BA-46AA31645F22}" type="slidenum">
              <a:rPr lang="ru-RU"/>
              <a:pPr/>
              <a:t>24</a:t>
            </a:fld>
            <a:endParaRPr 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928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7FA264-9D0D-4FA3-BB29-C28D4EE71F9D}" type="slidenum">
              <a:rPr lang="ru-RU"/>
              <a:pPr/>
              <a:t>25</a:t>
            </a:fld>
            <a:endParaRPr lang="ru-RU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9403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DA8A11-9673-4DD3-91C9-FBF1F8B665A0}" type="slidenum">
              <a:rPr lang="ru-RU"/>
              <a:pPr/>
              <a:t>26</a:t>
            </a:fld>
            <a:endParaRPr lang="ru-RU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6860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5FD25F-00AF-466C-902A-2300C1A96390}" type="slidenum">
              <a:rPr lang="ru-RU"/>
              <a:pPr/>
              <a:t>27</a:t>
            </a:fld>
            <a:endParaRPr lang="ru-RU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713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8A09B0-8F0B-4950-80E4-0750F9BC2AA9}" type="slidenum">
              <a:rPr lang="ru-RU"/>
              <a:pPr/>
              <a:t>28</a:t>
            </a:fld>
            <a:endParaRPr 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6404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56C82C-5335-4149-B461-373245D29F50}" type="slidenum">
              <a:rPr lang="ru-RU"/>
              <a:pPr/>
              <a:t>29</a:t>
            </a:fld>
            <a:endParaRPr lang="ru-RU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783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6F757B-DBEB-454F-8F59-90963123692D}" type="slidenum">
              <a:rPr lang="ru-RU"/>
              <a:pPr/>
              <a:t>3</a:t>
            </a:fld>
            <a:endParaRPr lang="ru-RU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2627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291E57-975D-4D00-9A6F-F59B644B7C72}" type="slidenum">
              <a:rPr lang="ru-RU"/>
              <a:pPr/>
              <a:t>30</a:t>
            </a:fld>
            <a:endParaRPr lang="ru-RU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232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E2AEA5-108E-4398-9985-B5D844E150E5}" type="slidenum">
              <a:rPr lang="ru-RU"/>
              <a:pPr/>
              <a:t>31</a:t>
            </a:fld>
            <a:endParaRPr lang="ru-RU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1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871BFF-8C1B-42BF-B7D4-1B5A5C584322}" type="slidenum">
              <a:rPr lang="ru-RU"/>
              <a:pPr/>
              <a:t>32</a:t>
            </a:fld>
            <a:endParaRPr lang="ru-RU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441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787D3A-559F-4581-BF0D-3131B80A3800}" type="slidenum">
              <a:rPr lang="ru-RU"/>
              <a:pPr/>
              <a:t>33</a:t>
            </a:fld>
            <a:endParaRPr lang="ru-RU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5225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54C41-7DB2-4EC3-B93A-99596A191F0D}" type="slidenum">
              <a:rPr lang="ru-RU"/>
              <a:pPr/>
              <a:t>34</a:t>
            </a:fld>
            <a:endParaRPr lang="ru-RU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7792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FD08E-42AC-4AED-AFB5-86656ED61736}" type="slidenum">
              <a:rPr lang="ru-RU"/>
              <a:pPr/>
              <a:t>35</a:t>
            </a:fld>
            <a:endParaRPr lang="ru-RU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9334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04686E-D858-427F-8EFD-D302BB72652C}" type="slidenum">
              <a:rPr lang="ru-RU"/>
              <a:pPr/>
              <a:t>36</a:t>
            </a:fld>
            <a:endParaRPr lang="ru-RU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2149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92ACE1-768F-40CC-AC55-8EB455C95573}" type="slidenum">
              <a:rPr lang="ru-RU"/>
              <a:pPr/>
              <a:t>37</a:t>
            </a:fld>
            <a:endParaRPr lang="ru-RU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7026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56C8C5-5E1F-4002-A704-AFF8D55FB0FF}" type="slidenum">
              <a:rPr lang="ru-RU"/>
              <a:pPr/>
              <a:t>38</a:t>
            </a:fld>
            <a:endParaRPr lang="ru-RU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6933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1253CD-A4F1-4164-BE18-38CCEE8AF736}" type="slidenum">
              <a:rPr lang="ru-RU"/>
              <a:pPr/>
              <a:t>39</a:t>
            </a:fld>
            <a:endParaRPr lang="ru-RU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895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1229BF-775B-47F0-93FF-F0B665B3BA6A}" type="slidenum">
              <a:rPr lang="ru-RU"/>
              <a:pPr/>
              <a:t>4</a:t>
            </a:fld>
            <a:endParaRPr lang="ru-RU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4984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7E735A-BD59-409E-B223-0096436F42C2}" type="slidenum">
              <a:rPr lang="ru-RU"/>
              <a:pPr/>
              <a:t>40</a:t>
            </a:fld>
            <a:endParaRPr lang="ru-RU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041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DCFE01-05EA-4BE3-A196-DC38E0305F39}" type="slidenum">
              <a:rPr lang="ru-RU"/>
              <a:pPr/>
              <a:t>41</a:t>
            </a:fld>
            <a:endParaRPr lang="ru-RU"/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0136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1A3D3A-F362-4ADA-AFE3-A28227B51054}" type="slidenum">
              <a:rPr lang="ru-RU"/>
              <a:pPr/>
              <a:t>42</a:t>
            </a:fld>
            <a:endParaRPr lang="ru-RU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7343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340094-F922-4CC1-9E81-95DCD85B8951}" type="slidenum">
              <a:rPr lang="ru-RU"/>
              <a:pPr/>
              <a:t>43</a:t>
            </a:fld>
            <a:endParaRPr lang="ru-RU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462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2C7ED5-3A7A-45E4-8967-C790592164FF}" type="slidenum">
              <a:rPr lang="ru-RU"/>
              <a:pPr/>
              <a:t>44</a:t>
            </a:fld>
            <a:endParaRPr lang="ru-RU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80404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E171DA-9E7E-4529-AC64-4AF7F9D927D8}" type="slidenum">
              <a:rPr lang="ru-RU"/>
              <a:pPr/>
              <a:t>45</a:t>
            </a:fld>
            <a:endParaRPr lang="ru-RU"/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37728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662756-E46F-47F5-9CB0-9B490F1B1755}" type="slidenum">
              <a:rPr lang="ru-RU"/>
              <a:pPr/>
              <a:t>46</a:t>
            </a:fld>
            <a:endParaRPr lang="ru-RU"/>
          </a:p>
        </p:txBody>
      </p:sp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5019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8B9D1D-5494-4112-A57A-76A9BFE678CF}" type="slidenum">
              <a:rPr lang="ru-RU"/>
              <a:pPr/>
              <a:t>47</a:t>
            </a:fld>
            <a:endParaRPr lang="ru-RU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13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C61EF8-BDCE-4897-8E5C-2B40CD59DDAC}" type="slidenum">
              <a:rPr lang="ru-RU"/>
              <a:pPr/>
              <a:t>48</a:t>
            </a:fld>
            <a:endParaRPr lang="ru-RU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1473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4368BF-62CE-42AC-9CDA-4DA807BC2FD6}" type="slidenum">
              <a:rPr lang="ru-RU"/>
              <a:pPr/>
              <a:t>49</a:t>
            </a:fld>
            <a:endParaRPr lang="ru-RU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712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E7CB5C-C14D-4648-8E26-DA4B826976A3}" type="slidenum">
              <a:rPr lang="ru-RU"/>
              <a:pPr/>
              <a:t>5</a:t>
            </a:fld>
            <a:endParaRPr lang="ru-RU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94351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2FE33C-856C-464A-A44D-CE743441B5D9}" type="slidenum">
              <a:rPr lang="ru-RU"/>
              <a:pPr/>
              <a:t>50</a:t>
            </a:fld>
            <a:endParaRPr lang="ru-RU"/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566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B0B62-FB32-4040-BA83-CBA6F2EC56DF}" type="slidenum">
              <a:rPr lang="ru-RU"/>
              <a:pPr/>
              <a:t>51</a:t>
            </a:fld>
            <a:endParaRPr lang="ru-RU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661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122A12-9956-4AFB-9174-737857F6FCEB}" type="slidenum">
              <a:rPr lang="ru-RU"/>
              <a:pPr/>
              <a:t>52</a:t>
            </a:fld>
            <a:endParaRPr lang="ru-RU"/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66930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0EDAB5-1780-4E63-988C-CB327781A94A}" type="slidenum">
              <a:rPr lang="ru-RU"/>
              <a:pPr/>
              <a:t>53</a:t>
            </a:fld>
            <a:endParaRPr lang="ru-RU"/>
          </a:p>
        </p:txBody>
      </p:sp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48553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158886-9C60-4223-B446-8ABAA60E282F}" type="slidenum">
              <a:rPr lang="ru-RU"/>
              <a:pPr/>
              <a:t>54</a:t>
            </a:fld>
            <a:endParaRPr lang="ru-RU"/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3162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67C31D-0B3C-4AF9-95D4-ECC6A134C04F}" type="slidenum">
              <a:rPr lang="ru-RU"/>
              <a:pPr/>
              <a:t>55</a:t>
            </a:fld>
            <a:endParaRPr lang="ru-RU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507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262BFF-5B97-477C-81DB-37C7191A92A8}" type="slidenum">
              <a:rPr lang="ru-RU"/>
              <a:pPr/>
              <a:t>56</a:t>
            </a:fld>
            <a:endParaRPr lang="ru-RU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35999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102A23-D2B7-4BD7-8A7A-86E9CDDD506D}" type="slidenum">
              <a:rPr lang="ru-RU"/>
              <a:pPr/>
              <a:t>57</a:t>
            </a:fld>
            <a:endParaRPr lang="ru-RU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42959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7E64E-013F-4902-BABD-70891AABFFD9}" type="slidenum">
              <a:rPr lang="ru-RU"/>
              <a:pPr/>
              <a:t>58</a:t>
            </a:fld>
            <a:endParaRPr lang="ru-RU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5780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B7715A-E1DF-4A84-B1F6-80FCC4367E62}" type="slidenum">
              <a:rPr lang="ru-RU"/>
              <a:pPr/>
              <a:t>59</a:t>
            </a:fld>
            <a:endParaRPr lang="ru-RU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74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4CA218-6313-475E-8881-946E95527E7F}" type="slidenum">
              <a:rPr lang="ru-RU"/>
              <a:pPr/>
              <a:t>6</a:t>
            </a:fld>
            <a:endParaRPr lang="ru-RU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08111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62EDEF-5590-4D06-8E70-644603397995}" type="slidenum">
              <a:rPr lang="ru-RU"/>
              <a:pPr/>
              <a:t>60</a:t>
            </a:fld>
            <a:endParaRPr lang="ru-RU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15386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9CAEBE-3DD7-4944-9637-05788D93470A}" type="slidenum">
              <a:rPr lang="ru-RU"/>
              <a:pPr/>
              <a:t>61</a:t>
            </a:fld>
            <a:endParaRPr lang="ru-RU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501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70F672-61FE-4FEF-8D6C-66F4A45D705C}" type="slidenum">
              <a:rPr lang="ru-RU"/>
              <a:pPr/>
              <a:t>7</a:t>
            </a:fld>
            <a:endParaRPr lang="ru-RU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691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8BE7FD-DE53-403C-B896-14768CE08853}" type="slidenum">
              <a:rPr lang="ru-RU"/>
              <a:pPr/>
              <a:t>8</a:t>
            </a:fld>
            <a:endParaRPr lang="ru-RU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1134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A6C57D-C39C-4E78-A7A2-D14152BB0F63}" type="slidenum">
              <a:rPr lang="ru-RU"/>
              <a:pPr/>
              <a:t>9</a:t>
            </a:fld>
            <a:endParaRPr lang="ru-RU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24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3A88A-0534-472E-8CC7-1B478B1E7E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9F362-C8C9-41A4-8819-CFF995B2FD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8CF0A-73B7-4544-B01F-7D01A45035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DC1D2-A8AB-492D-A978-001AAFA086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C334D-051D-46A6-A63F-BA2381C7CA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FBB0C-A534-488D-8677-38754C1DAC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D0875-BF71-4348-97CC-99546FEE7E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BB0D9-D782-4C2B-BD3F-0F7CE4059C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48CA0-D925-44F8-8EF9-5258C113A7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76D3B-FCC4-47C8-BE42-B7115EAEDF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442A5-94D0-44A6-A4CC-FB90357951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1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61B9AAD-E273-453E-BBB0-EF5B6D19480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3.png"/><Relationship Id="rId5" Type="http://schemas.openxmlformats.org/officeDocument/2006/relationships/slide" Target="slide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3.xml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12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45.xml"/><Relationship Id="rId5" Type="http://schemas.openxmlformats.org/officeDocument/2006/relationships/image" Target="../media/image3.jpeg"/><Relationship Id="rId15" Type="http://schemas.openxmlformats.org/officeDocument/2006/relationships/image" Target="../media/image7.png"/><Relationship Id="rId10" Type="http://schemas.openxmlformats.org/officeDocument/2006/relationships/slide" Target="slide54.xml"/><Relationship Id="rId4" Type="http://schemas.openxmlformats.org/officeDocument/2006/relationships/slide" Target="slide19.xml"/><Relationship Id="rId9" Type="http://schemas.openxmlformats.org/officeDocument/2006/relationships/image" Target="../media/image5.jpeg"/><Relationship Id="rId14" Type="http://schemas.openxmlformats.org/officeDocument/2006/relationships/slide" Target="slide5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50.xml"/><Relationship Id="rId3" Type="http://schemas.openxmlformats.org/officeDocument/2006/relationships/image" Target="../media/image84.emf"/><Relationship Id="rId7" Type="http://schemas.openxmlformats.org/officeDocument/2006/relationships/slide" Target="slide4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5" Type="http://schemas.openxmlformats.org/officeDocument/2006/relationships/slide" Target="slide47.xml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emf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84.emf"/><Relationship Id="rId7" Type="http://schemas.openxmlformats.org/officeDocument/2006/relationships/image" Target="../media/image9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10" Type="http://schemas.openxmlformats.org/officeDocument/2006/relationships/image" Target="../media/image97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7" Type="http://schemas.openxmlformats.org/officeDocument/2006/relationships/image" Target="../media/image9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19.png"/><Relationship Id="rId4" Type="http://schemas.openxmlformats.org/officeDocument/2006/relationships/image" Target="../media/image5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jpe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84.emf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0.xml"/><Relationship Id="rId4" Type="http://schemas.openxmlformats.org/officeDocument/2006/relationships/slide" Target="slide6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07.gif"/><Relationship Id="rId5" Type="http://schemas.openxmlformats.org/officeDocument/2006/relationships/image" Target="../media/image43.png"/><Relationship Id="rId4" Type="http://schemas.openxmlformats.org/officeDocument/2006/relationships/audio" Target="../media/audio3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6" Type="http://schemas.openxmlformats.org/officeDocument/2006/relationships/image" Target="../media/image108.gif"/><Relationship Id="rId5" Type="http://schemas.openxmlformats.org/officeDocument/2006/relationships/image" Target="../media/image43.png"/><Relationship Id="rId4" Type="http://schemas.openxmlformats.org/officeDocument/2006/relationships/audio" Target="../media/audio5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0853-1920x1200.jpg"/>
          <p:cNvPicPr>
            <a:picLocks noChangeAspect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828800"/>
            <a:ext cx="6248400" cy="3905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52400" y="304800"/>
            <a:ext cx="883920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ctr"/>
            <a:r>
              <a:rPr lang="ru-RU" sz="5400" b="1" kern="10" dirty="0" smtClean="0">
                <a:ln/>
                <a:solidFill>
                  <a:schemeClr val="accent3"/>
                </a:solidFill>
                <a:latin typeface="Bookman Old Style"/>
              </a:rPr>
              <a:t>Сельское хозяйство</a:t>
            </a:r>
            <a:endParaRPr lang="ru-RU" sz="5400" b="1" kern="10" dirty="0">
              <a:ln/>
              <a:solidFill>
                <a:schemeClr val="accent3"/>
              </a:solidFill>
              <a:latin typeface="Bookman Old Style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3000" y="1143000"/>
            <a:ext cx="67802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Ростовской области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04800" y="5867400"/>
            <a:ext cx="859256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Arial Narrow" pitchFamily="34" charset="0"/>
              </a:rPr>
              <a:t>Учитель </a:t>
            </a:r>
            <a:r>
              <a:rPr lang="ru-RU" b="1" i="1" dirty="0" smtClean="0">
                <a:solidFill>
                  <a:schemeClr val="bg1"/>
                </a:solidFill>
                <a:latin typeface="Arial Narrow" pitchFamily="34" charset="0"/>
              </a:rPr>
              <a:t>географии МБОУ </a:t>
            </a:r>
            <a:r>
              <a:rPr lang="ru-RU" b="1" i="1" dirty="0">
                <a:solidFill>
                  <a:schemeClr val="bg1"/>
                </a:solidFill>
                <a:latin typeface="Arial Narrow" pitchFamily="34" charset="0"/>
              </a:rPr>
              <a:t>СОШ №</a:t>
            </a:r>
            <a:r>
              <a:rPr lang="ru-RU" b="1" i="1" dirty="0" smtClean="0">
                <a:solidFill>
                  <a:schemeClr val="bg1"/>
                </a:solidFill>
                <a:latin typeface="Arial Narrow" pitchFamily="34" charset="0"/>
              </a:rPr>
              <a:t>2 п</a:t>
            </a:r>
            <a:r>
              <a:rPr lang="ru-RU" b="1" i="1" dirty="0">
                <a:solidFill>
                  <a:schemeClr val="bg1"/>
                </a:solidFill>
                <a:latin typeface="Arial Narrow" pitchFamily="34" charset="0"/>
              </a:rPr>
              <a:t>. </a:t>
            </a:r>
            <a:r>
              <a:rPr lang="ru-RU" b="1" i="1" dirty="0" smtClean="0">
                <a:solidFill>
                  <a:schemeClr val="bg1"/>
                </a:solidFill>
                <a:latin typeface="Arial Narrow" pitchFamily="34" charset="0"/>
              </a:rPr>
              <a:t>Гигант Сальского района Ростовской </a:t>
            </a:r>
            <a:r>
              <a:rPr lang="ru-RU" b="1" i="1" dirty="0">
                <a:solidFill>
                  <a:schemeClr val="bg1"/>
                </a:solidFill>
                <a:latin typeface="Arial Narrow" pitchFamily="34" charset="0"/>
              </a:rPr>
              <a:t>области</a:t>
            </a:r>
          </a:p>
          <a:p>
            <a:pPr algn="ctr"/>
            <a:r>
              <a:rPr lang="ru-RU" b="1" i="1" dirty="0">
                <a:solidFill>
                  <a:schemeClr val="bg1"/>
                </a:solidFill>
                <a:latin typeface="Arial Narrow" pitchFamily="34" charset="0"/>
              </a:rPr>
              <a:t>Раменская </a:t>
            </a:r>
            <a:r>
              <a:rPr lang="ru-RU" b="1" i="1" dirty="0" smtClean="0">
                <a:solidFill>
                  <a:schemeClr val="bg1"/>
                </a:solidFill>
                <a:latin typeface="Arial Narrow" pitchFamily="34" charset="0"/>
              </a:rPr>
              <a:t>Татьяна </a:t>
            </a:r>
            <a:r>
              <a:rPr lang="ru-RU" b="1" i="1" dirty="0">
                <a:solidFill>
                  <a:schemeClr val="bg1"/>
                </a:solidFill>
                <a:latin typeface="Arial Narrow" pitchFamily="34" charset="0"/>
              </a:rPr>
              <a:t>Иосифовна</a:t>
            </a:r>
          </a:p>
        </p:txBody>
      </p:sp>
    </p:spTree>
  </p:cSld>
  <p:clrMapOvr>
    <a:masterClrMapping/>
  </p:clrMapOvr>
  <p:transition advTm="7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4582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7. Какие культуры относятся к техническим?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304800" y="1066800"/>
            <a:ext cx="84582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К техническим культурам относятся культуры, в основном используемые в виде сырья для отдельных отраслей.</a:t>
            </a:r>
          </a:p>
        </p:txBody>
      </p:sp>
      <p:pic>
        <p:nvPicPr>
          <p:cNvPr id="69638" name="Picture 6" descr="mor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209800"/>
            <a:ext cx="3073400" cy="23050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9640" name="Picture 8" descr="mor1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2286000"/>
            <a:ext cx="3048000" cy="22860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9641" name="Picture 9" descr="mor1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4191000"/>
            <a:ext cx="3124200" cy="23431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9642" name="Picture 10" descr="f_097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4191000"/>
            <a:ext cx="3124200" cy="23558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  <p:bldP spid="696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5344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8. Какая отрасль является главной отраслью животноводства?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304800" y="1219200"/>
            <a:ext cx="85344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Основной отраслью животноводства является скотоводство (разведение крупного рогатого скота).</a:t>
            </a:r>
          </a:p>
        </p:txBody>
      </p:sp>
      <p:pic>
        <p:nvPicPr>
          <p:cNvPr id="5" name="Рисунок 4" descr="J014898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209800"/>
            <a:ext cx="6781800" cy="4475988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nimBg="1"/>
      <p:bldP spid="686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oza-212.jpg"/>
          <p:cNvPicPr>
            <a:picLocks noChangeAspect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4114800"/>
            <a:ext cx="3718535" cy="2495550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4582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9. Что является основной продукцией скотоводства?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04800" y="1219200"/>
            <a:ext cx="84582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Основной продукцией скотоводства является молоко и мясо.</a:t>
            </a:r>
          </a:p>
        </p:txBody>
      </p:sp>
      <p:sp>
        <p:nvSpPr>
          <p:cNvPr id="70664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67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6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Рисунок 8" descr="J0177947.JPG"/>
          <p:cNvPicPr>
            <a:picLocks noChangeAspect="1"/>
          </p:cNvPicPr>
          <p:nvPr/>
        </p:nvPicPr>
        <p:blipFill>
          <a:blip r:embed="rId5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114800"/>
            <a:ext cx="3657600" cy="2438400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  <p:pic>
        <p:nvPicPr>
          <p:cNvPr id="8" name="Рисунок 7" descr="70740589_molokomyaso.jpg"/>
          <p:cNvPicPr>
            <a:picLocks noChangeAspect="1"/>
          </p:cNvPicPr>
          <p:nvPr/>
        </p:nvPicPr>
        <p:blipFill>
          <a:blip r:embed="rId6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828800"/>
            <a:ext cx="3954866" cy="2971800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4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nimBg="1"/>
      <p:bldP spid="706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28600" y="473075"/>
            <a:ext cx="8686800" cy="1015663"/>
          </a:xfrm>
          <a:prstGeom prst="rect">
            <a:avLst/>
          </a:prstGeom>
          <a:solidFill>
            <a:schemeClr val="bg1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221100"/>
                </a:solidFill>
                <a:latin typeface="Arial Narrow" pitchFamily="34" charset="0"/>
              </a:rPr>
              <a:t>АПК Ростовской области представлен сложной структурой многочисленных отраслей, связанных единой задачей обеспечить потребности населения в продуктах питания, а лёгкую и пищевую промышленность – в сырье.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3876675" y="1676400"/>
            <a:ext cx="1600200" cy="838200"/>
          </a:xfrm>
          <a:prstGeom prst="rect">
            <a:avLst/>
          </a:prstGeom>
          <a:solidFill>
            <a:schemeClr val="bg1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221100"/>
                </a:solidFill>
                <a:latin typeface="Arial Narrow" pitchFamily="34" charset="0"/>
              </a:rPr>
              <a:t>АПК</a:t>
            </a: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600075" y="1676400"/>
            <a:ext cx="2682875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221100"/>
                </a:solidFill>
                <a:latin typeface="Arial Narrow" pitchFamily="34" charset="0"/>
              </a:rPr>
              <a:t>Отрасли, обслуживающие сельское хозяйство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3343275" y="2895600"/>
            <a:ext cx="2682875" cy="669925"/>
          </a:xfrm>
          <a:prstGeom prst="rect">
            <a:avLst/>
          </a:prstGeom>
          <a:solidFill>
            <a:schemeClr val="bg1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221100"/>
                </a:solidFill>
                <a:latin typeface="Arial Narrow" pitchFamily="34" charset="0"/>
              </a:rPr>
              <a:t>Собственно с/х-е производство</a:t>
            </a: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6162675" y="1676400"/>
            <a:ext cx="2895600" cy="1219200"/>
          </a:xfrm>
          <a:prstGeom prst="rect">
            <a:avLst/>
          </a:prstGeom>
          <a:solidFill>
            <a:schemeClr val="bg1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221100"/>
                </a:solidFill>
                <a:latin typeface="Arial Narrow" pitchFamily="34" charset="0"/>
              </a:rPr>
              <a:t>Отрасли по заготовке, переработке, хранению и сбыту с/х продукции</a:t>
            </a:r>
          </a:p>
        </p:txBody>
      </p:sp>
      <p:sp>
        <p:nvSpPr>
          <p:cNvPr id="53261" name="Line 13"/>
          <p:cNvSpPr>
            <a:spLocks noChangeShapeType="1"/>
          </p:cNvSpPr>
          <p:nvPr/>
        </p:nvSpPr>
        <p:spPr bwMode="auto">
          <a:xfrm flipH="1">
            <a:off x="3343275" y="2057400"/>
            <a:ext cx="457200" cy="152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>
              <a:solidFill>
                <a:srgbClr val="221100"/>
              </a:solidFill>
              <a:latin typeface="Arial Narrow" pitchFamily="34" charset="0"/>
            </a:endParaRPr>
          </a:p>
        </p:txBody>
      </p:sp>
      <p:sp>
        <p:nvSpPr>
          <p:cNvPr id="53262" name="Line 14"/>
          <p:cNvSpPr>
            <a:spLocks noChangeShapeType="1"/>
          </p:cNvSpPr>
          <p:nvPr/>
        </p:nvSpPr>
        <p:spPr bwMode="auto">
          <a:xfrm>
            <a:off x="5553075" y="1981200"/>
            <a:ext cx="533400" cy="228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>
              <a:solidFill>
                <a:srgbClr val="221100"/>
              </a:solidFill>
              <a:latin typeface="Arial Narrow" pitchFamily="34" charset="0"/>
            </a:endParaRPr>
          </a:p>
        </p:txBody>
      </p:sp>
      <p:sp>
        <p:nvSpPr>
          <p:cNvPr id="53263" name="Line 15"/>
          <p:cNvSpPr>
            <a:spLocks noChangeShapeType="1"/>
          </p:cNvSpPr>
          <p:nvPr/>
        </p:nvSpPr>
        <p:spPr bwMode="auto">
          <a:xfrm>
            <a:off x="4714875" y="2514600"/>
            <a:ext cx="0" cy="381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>
              <a:solidFill>
                <a:srgbClr val="221100"/>
              </a:solidFill>
              <a:latin typeface="Arial Narrow" pitchFamily="34" charset="0"/>
            </a:endParaRPr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295275" y="2971800"/>
            <a:ext cx="1981200" cy="3046988"/>
          </a:xfrm>
          <a:prstGeom prst="rect">
            <a:avLst/>
          </a:prstGeom>
          <a:solidFill>
            <a:schemeClr val="bg1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с/х машиностроение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оборудование для </a:t>
            </a:r>
          </a:p>
          <a:p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 пищевой </a:t>
            </a:r>
          </a:p>
          <a:p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 промышленности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ремонт с/х техники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комбикормовая  </a:t>
            </a:r>
          </a:p>
          <a:p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 промышленность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научное обслуживание с/х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с/х строительство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мелиоративное </a:t>
            </a:r>
          </a:p>
          <a:p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 строительство</a:t>
            </a:r>
          </a:p>
        </p:txBody>
      </p:sp>
      <p:sp>
        <p:nvSpPr>
          <p:cNvPr id="53265" name="Line 17"/>
          <p:cNvSpPr>
            <a:spLocks noChangeShapeType="1"/>
          </p:cNvSpPr>
          <p:nvPr/>
        </p:nvSpPr>
        <p:spPr bwMode="auto">
          <a:xfrm flipH="1">
            <a:off x="1133473" y="2362200"/>
            <a:ext cx="45719" cy="609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>
              <a:solidFill>
                <a:srgbClr val="221100"/>
              </a:solidFill>
              <a:latin typeface="Arial Narrow" pitchFamily="34" charset="0"/>
            </a:endParaRPr>
          </a:p>
        </p:txBody>
      </p:sp>
      <p:sp>
        <p:nvSpPr>
          <p:cNvPr id="53266" name="Text Box 18"/>
          <p:cNvSpPr txBox="1">
            <a:spLocks noChangeArrowheads="1"/>
          </p:cNvSpPr>
          <p:nvPr/>
        </p:nvSpPr>
        <p:spPr bwMode="auto">
          <a:xfrm>
            <a:off x="2505075" y="3733800"/>
            <a:ext cx="1828800" cy="346075"/>
          </a:xfrm>
          <a:prstGeom prst="rect">
            <a:avLst/>
          </a:prstGeom>
          <a:solidFill>
            <a:schemeClr val="bg1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растениеводство</a:t>
            </a:r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4486275" y="3733800"/>
            <a:ext cx="1905000" cy="346075"/>
          </a:xfrm>
          <a:prstGeom prst="rect">
            <a:avLst/>
          </a:prstGeom>
          <a:solidFill>
            <a:schemeClr val="bg1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животноводство</a:t>
            </a:r>
          </a:p>
        </p:txBody>
      </p:sp>
      <p:sp>
        <p:nvSpPr>
          <p:cNvPr id="53268" name="Line 20"/>
          <p:cNvSpPr>
            <a:spLocks noChangeShapeType="1"/>
          </p:cNvSpPr>
          <p:nvPr/>
        </p:nvSpPr>
        <p:spPr bwMode="auto">
          <a:xfrm flipH="1">
            <a:off x="3876675" y="3581400"/>
            <a:ext cx="152400" cy="152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>
              <a:solidFill>
                <a:srgbClr val="221100"/>
              </a:solidFill>
              <a:latin typeface="Arial Narrow" pitchFamily="34" charset="0"/>
            </a:endParaRPr>
          </a:p>
        </p:txBody>
      </p:sp>
      <p:sp>
        <p:nvSpPr>
          <p:cNvPr id="53269" name="Line 21"/>
          <p:cNvSpPr>
            <a:spLocks noChangeShapeType="1"/>
          </p:cNvSpPr>
          <p:nvPr/>
        </p:nvSpPr>
        <p:spPr bwMode="auto">
          <a:xfrm>
            <a:off x="5400675" y="3581400"/>
            <a:ext cx="152400" cy="152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ru-RU">
              <a:solidFill>
                <a:srgbClr val="221100"/>
              </a:solidFill>
              <a:latin typeface="Arial Narrow" pitchFamily="34" charset="0"/>
            </a:endParaRPr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6477000" y="2971800"/>
            <a:ext cx="2590800" cy="1815882"/>
          </a:xfrm>
          <a:prstGeom prst="rect">
            <a:avLst/>
          </a:prstGeom>
          <a:solidFill>
            <a:schemeClr val="bg1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заготовка с/х продукции</a:t>
            </a: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хранение с/х продукции</a:t>
            </a: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пищевая промышленность</a:t>
            </a: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первичная переработка </a:t>
            </a:r>
          </a:p>
          <a:p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 непродовольственного</a:t>
            </a:r>
          </a:p>
          <a:p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 сырья</a:t>
            </a: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реализация с/х продукции</a:t>
            </a:r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2352675" y="4151313"/>
            <a:ext cx="2057399" cy="2554545"/>
          </a:xfrm>
          <a:prstGeom prst="rect">
            <a:avLst/>
          </a:prstGeom>
          <a:solidFill>
            <a:srgbClr val="FFFFEB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зерновое </a:t>
            </a:r>
            <a:r>
              <a:rPr lang="ru-RU" sz="1600" b="1" dirty="0" err="1">
                <a:solidFill>
                  <a:srgbClr val="221100"/>
                </a:solidFill>
                <a:latin typeface="Arial Narrow" pitchFamily="34" charset="0"/>
              </a:rPr>
              <a:t>хоз-во</a:t>
            </a:r>
            <a:endParaRPr lang="ru-RU" sz="1600" b="1" dirty="0">
              <a:solidFill>
                <a:srgbClr val="221100"/>
              </a:solidFill>
              <a:latin typeface="Arial Narrow" pitchFamily="34" charset="0"/>
            </a:endParaRP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технические   </a:t>
            </a:r>
          </a:p>
          <a:p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 культуры</a:t>
            </a: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овощеводство, </a:t>
            </a:r>
          </a:p>
          <a:p>
            <a:r>
              <a:rPr lang="ru-RU" sz="1600" b="1" dirty="0" smtClean="0">
                <a:solidFill>
                  <a:srgbClr val="221100"/>
                </a:solidFill>
                <a:latin typeface="Arial Narrow" pitchFamily="34" charset="0"/>
              </a:rPr>
              <a:t>бахчеводство</a:t>
            </a: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, </a:t>
            </a:r>
            <a:r>
              <a:rPr lang="ru-RU" sz="1600" b="1" dirty="0" smtClean="0">
                <a:solidFill>
                  <a:srgbClr val="221100"/>
                </a:solidFill>
                <a:latin typeface="Arial Narrow" pitchFamily="34" charset="0"/>
              </a:rPr>
              <a:t> </a:t>
            </a: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картофелеводство</a:t>
            </a: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кормовые </a:t>
            </a:r>
          </a:p>
          <a:p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 культуры</a:t>
            </a:r>
          </a:p>
          <a:p>
            <a:pPr>
              <a:buFontTx/>
              <a:buChar char="•"/>
            </a:pPr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многолетние </a:t>
            </a:r>
          </a:p>
          <a:p>
            <a:r>
              <a:rPr lang="ru-RU" sz="1600" b="1" dirty="0">
                <a:solidFill>
                  <a:srgbClr val="221100"/>
                </a:solidFill>
                <a:latin typeface="Arial Narrow" pitchFamily="34" charset="0"/>
              </a:rPr>
              <a:t> насаждения</a:t>
            </a:r>
          </a:p>
        </p:txBody>
      </p:sp>
      <p:sp>
        <p:nvSpPr>
          <p:cNvPr id="53273" name="Text Box 25"/>
          <p:cNvSpPr txBox="1">
            <a:spLocks noChangeArrowheads="1"/>
          </p:cNvSpPr>
          <p:nvPr/>
        </p:nvSpPr>
        <p:spPr bwMode="auto">
          <a:xfrm>
            <a:off x="4465638" y="4203700"/>
            <a:ext cx="1935162" cy="2062103"/>
          </a:xfrm>
          <a:prstGeom prst="rect">
            <a:avLst/>
          </a:prstGeom>
          <a:solidFill>
            <a:schemeClr val="bg1"/>
          </a:solidFill>
          <a:ln w="9525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крупный рогатый</a:t>
            </a:r>
          </a:p>
          <a:p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 скот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свиноводство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овцеводство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птицеводство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коневодство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рыболовство</a:t>
            </a:r>
          </a:p>
          <a:p>
            <a:pPr>
              <a:buFontTx/>
              <a:buChar char="•"/>
            </a:pPr>
            <a:r>
              <a:rPr lang="ru-RU" sz="1600" b="1">
                <a:solidFill>
                  <a:srgbClr val="221100"/>
                </a:solidFill>
                <a:latin typeface="Arial Narrow" pitchFamily="34" charset="0"/>
              </a:rPr>
              <a:t>прочие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33400" y="304800"/>
            <a:ext cx="8245475" cy="6247864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Сельское хозяйство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–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ведущая отрасль АПК, важнейшая отрасль экономики Донского края.</a:t>
            </a:r>
          </a:p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Ростовская область занимает весьма заметное место в республиканском производстве сельскохозяйственной продукции. Располагая 0,6% земельной площади Российской Федерации, нижний Дон производит:</a:t>
            </a: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</a:t>
            </a: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             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зерна                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подсолнечника               винограда</a:t>
            </a:r>
          </a:p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  шерсти                 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     овощей                       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мяса                     фруктов</a:t>
            </a: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endParaRPr lang="ru-RU" sz="2000" b="1" i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4277" name="Rectangle 5" descr="пшеница мягкая"/>
          <p:cNvSpPr>
            <a:spLocks noChangeArrowheads="1"/>
          </p:cNvSpPr>
          <p:nvPr/>
        </p:nvSpPr>
        <p:spPr bwMode="auto">
          <a:xfrm>
            <a:off x="1524000" y="1981200"/>
            <a:ext cx="1676400" cy="16764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b="1">
              <a:solidFill>
                <a:srgbClr val="FFFF00"/>
              </a:solidFill>
            </a:endParaRPr>
          </a:p>
        </p:txBody>
      </p:sp>
      <p:sp>
        <p:nvSpPr>
          <p:cNvPr id="54278" name="Rectangle 6" descr="tar10"/>
          <p:cNvSpPr>
            <a:spLocks noChangeArrowheads="1"/>
          </p:cNvSpPr>
          <p:nvPr/>
        </p:nvSpPr>
        <p:spPr bwMode="auto">
          <a:xfrm>
            <a:off x="762000" y="4343400"/>
            <a:ext cx="1676400" cy="1676400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79" name="Rectangle 7" descr="1919007L"/>
          <p:cNvSpPr>
            <a:spLocks noChangeArrowheads="1"/>
          </p:cNvSpPr>
          <p:nvPr/>
        </p:nvSpPr>
        <p:spPr bwMode="auto">
          <a:xfrm>
            <a:off x="3733800" y="1981200"/>
            <a:ext cx="1676400" cy="1676400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b="1">
              <a:solidFill>
                <a:srgbClr val="FFFF00"/>
              </a:solidFill>
            </a:endParaRPr>
          </a:p>
        </p:txBody>
      </p:sp>
      <p:sp>
        <p:nvSpPr>
          <p:cNvPr id="54280" name="Rectangle 8" descr="kut7"/>
          <p:cNvSpPr>
            <a:spLocks noChangeArrowheads="1"/>
          </p:cNvSpPr>
          <p:nvPr/>
        </p:nvSpPr>
        <p:spPr bwMode="auto">
          <a:xfrm>
            <a:off x="5943600" y="1981200"/>
            <a:ext cx="1676400" cy="1676400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81" name="Rectangle 9" descr="plo16"/>
          <p:cNvSpPr>
            <a:spLocks noChangeArrowheads="1"/>
          </p:cNvSpPr>
          <p:nvPr/>
        </p:nvSpPr>
        <p:spPr bwMode="auto">
          <a:xfrm>
            <a:off x="6858000" y="4343400"/>
            <a:ext cx="1676400" cy="1676400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82" name="Rectangle 10" descr="cas5"/>
          <p:cNvSpPr>
            <a:spLocks noChangeArrowheads="1"/>
          </p:cNvSpPr>
          <p:nvPr/>
        </p:nvSpPr>
        <p:spPr bwMode="auto">
          <a:xfrm>
            <a:off x="4876800" y="4343400"/>
            <a:ext cx="1676400" cy="16764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83" name="Rectangle 11" descr="ber4"/>
          <p:cNvSpPr>
            <a:spLocks noChangeArrowheads="1"/>
          </p:cNvSpPr>
          <p:nvPr/>
        </p:nvSpPr>
        <p:spPr bwMode="auto">
          <a:xfrm>
            <a:off x="2819400" y="4343400"/>
            <a:ext cx="1676400" cy="1676400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3886200" y="3098800"/>
            <a:ext cx="701675" cy="406400"/>
          </a:xfrm>
          <a:prstGeom prst="rect">
            <a:avLst/>
          </a:prstGeom>
          <a:solidFill>
            <a:srgbClr val="80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20%</a:t>
            </a: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1676400" y="3124200"/>
            <a:ext cx="560388" cy="406400"/>
          </a:xfrm>
          <a:prstGeom prst="rect">
            <a:avLst/>
          </a:prstGeom>
          <a:solidFill>
            <a:srgbClr val="80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5%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914400" y="5461000"/>
            <a:ext cx="771525" cy="406400"/>
          </a:xfrm>
          <a:prstGeom prst="rect">
            <a:avLst/>
          </a:prstGeom>
          <a:solidFill>
            <a:srgbClr val="80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8,5%</a:t>
            </a:r>
          </a:p>
        </p:txBody>
      </p:sp>
      <p:sp>
        <p:nvSpPr>
          <p:cNvPr id="54287" name="Rectangle 15"/>
          <p:cNvSpPr>
            <a:spLocks noChangeArrowheads="1"/>
          </p:cNvSpPr>
          <p:nvPr/>
        </p:nvSpPr>
        <p:spPr bwMode="auto">
          <a:xfrm>
            <a:off x="6096000" y="3124200"/>
            <a:ext cx="560388" cy="406400"/>
          </a:xfrm>
          <a:prstGeom prst="rect">
            <a:avLst/>
          </a:prstGeom>
          <a:solidFill>
            <a:srgbClr val="80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5%</a:t>
            </a:r>
          </a:p>
        </p:txBody>
      </p:sp>
      <p:sp>
        <p:nvSpPr>
          <p:cNvPr id="54288" name="Rectangle 16"/>
          <p:cNvSpPr>
            <a:spLocks noChangeArrowheads="1"/>
          </p:cNvSpPr>
          <p:nvPr/>
        </p:nvSpPr>
        <p:spPr bwMode="auto">
          <a:xfrm>
            <a:off x="2971800" y="5461000"/>
            <a:ext cx="771525" cy="406400"/>
          </a:xfrm>
          <a:prstGeom prst="rect">
            <a:avLst/>
          </a:prstGeom>
          <a:solidFill>
            <a:srgbClr val="80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3,5%</a:t>
            </a:r>
          </a:p>
        </p:txBody>
      </p:sp>
      <p:sp>
        <p:nvSpPr>
          <p:cNvPr id="54289" name="Rectangle 17"/>
          <p:cNvSpPr>
            <a:spLocks noChangeArrowheads="1"/>
          </p:cNvSpPr>
          <p:nvPr/>
        </p:nvSpPr>
        <p:spPr bwMode="auto">
          <a:xfrm>
            <a:off x="5029200" y="5461000"/>
            <a:ext cx="771525" cy="406400"/>
          </a:xfrm>
          <a:prstGeom prst="rect">
            <a:avLst/>
          </a:prstGeom>
          <a:solidFill>
            <a:srgbClr val="80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3,5%</a:t>
            </a:r>
          </a:p>
        </p:txBody>
      </p:sp>
      <p:sp>
        <p:nvSpPr>
          <p:cNvPr id="54290" name="Rectangle 18"/>
          <p:cNvSpPr>
            <a:spLocks noChangeArrowheads="1"/>
          </p:cNvSpPr>
          <p:nvPr/>
        </p:nvSpPr>
        <p:spPr bwMode="auto">
          <a:xfrm>
            <a:off x="7010400" y="5486400"/>
            <a:ext cx="560388" cy="406400"/>
          </a:xfrm>
          <a:prstGeom prst="rect">
            <a:avLst/>
          </a:prstGeom>
          <a:solidFill>
            <a:srgbClr val="80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FFFF00"/>
                </a:solidFill>
              </a:rPr>
              <a:t>9%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152400" y="4038600"/>
            <a:ext cx="8763000" cy="255454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По стоимости производимой сельскохозяйственной продукции область уступала Краснодарскому краю на протяжении многих лет, а теперь её стали опережать Московская область, Татарстан, Башкортостан (что является следствием ухудшения обеспеченности сельского хозяйства материально-техническими средствами в 90-е годы).</a:t>
            </a:r>
          </a:p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В республиканском разделении труда Донской край выступает как зерноживотноводческий регион с развитым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производством подсолнечника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, овощей и плодов.</a:t>
            </a:r>
          </a:p>
        </p:txBody>
      </p:sp>
      <p:pic>
        <p:nvPicPr>
          <p:cNvPr id="6" name="Рисунок 5" descr="поле горчицы 2.bmp"/>
          <p:cNvPicPr>
            <a:picLocks noChangeAspect="1"/>
          </p:cNvPicPr>
          <p:nvPr/>
        </p:nvPicPr>
        <p:blipFill>
          <a:blip r:embed="rId3">
            <a:lum contrast="30000"/>
          </a:blip>
          <a:stretch>
            <a:fillRect/>
          </a:stretch>
        </p:blipFill>
        <p:spPr>
          <a:xfrm>
            <a:off x="1905000" y="304800"/>
            <a:ext cx="4876800" cy="3667354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04800" y="228600"/>
            <a:ext cx="8534400" cy="120032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Arial Narrow" pitchFamily="34" charset="0"/>
              </a:rPr>
              <a:t>Ростовская область обладает благоприятными для развития сельского хозяйства условиями. Равнинный рельеф, длительный безморозный период, обилие тепла и света, плодородные почвы, хорошая обеспеченность трудовыми ресурсами являются факторами формирования сельского хозяйства Ростовской области.</a:t>
            </a:r>
          </a:p>
        </p:txBody>
      </p:sp>
      <p:pic>
        <p:nvPicPr>
          <p:cNvPr id="11286" name="Picture 22" descr="агроклим"/>
          <p:cNvPicPr>
            <a:picLocks noChangeAspect="1" noChangeArrowheads="1"/>
          </p:cNvPicPr>
          <p:nvPr/>
        </p:nvPicPr>
        <p:blipFill>
          <a:blip r:embed="rId3" cstate="email">
            <a:lum bright="-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8"/>
          <a:stretch>
            <a:fillRect/>
          </a:stretch>
        </p:blipFill>
        <p:spPr bwMode="auto">
          <a:xfrm>
            <a:off x="1219200" y="1828800"/>
            <a:ext cx="6667500" cy="472281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1477328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Arial Narrow" pitchFamily="34" charset="0"/>
              </a:rPr>
              <a:t>Земельный фонд региона составляет 10,1 млн. га, из них около 85 % территории региона занимают сельскохозяйственные угодья, причем пашня занимает около 60 % площади, пастбища - 22 % сельскохозяйственных угодий. Структура земельного фонда - динамична, в последнее время наблюдается значительное уменьшение доли пашни, многолетних насаждений, сенокосов.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57200" y="1676400"/>
          <a:ext cx="8229600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24925_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4800" y="914400"/>
            <a:ext cx="8543636" cy="5638800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  <p:graphicFrame>
        <p:nvGraphicFramePr>
          <p:cNvPr id="12424" name="Group 136"/>
          <p:cNvGraphicFramePr>
            <a:graphicFrameLocks noGrp="1"/>
          </p:cNvGraphicFramePr>
          <p:nvPr/>
        </p:nvGraphicFramePr>
        <p:xfrm>
          <a:off x="1066800" y="1295400"/>
          <a:ext cx="6781800" cy="348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25813"/>
                <a:gridCol w="1017587"/>
                <a:gridCol w="1219200"/>
                <a:gridCol w="12192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Земли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1960 г.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1970 г.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2004 г.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пашня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58,1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58,5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53,7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пастбища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24,1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22,7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сады и виноградники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1,0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1,2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сенокосы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4,2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2,9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несельскохозяйственные угодья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12,6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14,7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22,5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A1D00"/>
                    </a:solidFill>
                  </a:tcPr>
                </a:tc>
              </a:tr>
            </a:tbl>
          </a:graphicData>
        </a:graphic>
      </p:graphicFrame>
      <p:sp>
        <p:nvSpPr>
          <p:cNvPr id="12405" name="Rectangle 117"/>
          <p:cNvSpPr>
            <a:spLocks noChangeArrowheads="1"/>
          </p:cNvSpPr>
          <p:nvPr/>
        </p:nvSpPr>
        <p:spPr bwMode="auto">
          <a:xfrm>
            <a:off x="381000" y="381000"/>
            <a:ext cx="8305800" cy="831850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Динамика земельного фонда Ростовской области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(Ростовская область, </a:t>
            </a: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2004)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425" name="AutoShape 13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67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426" name="AutoShape 13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2427" name="Picture 13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462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2000" y="5334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4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2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04800" y="1066800"/>
            <a:ext cx="8534400" cy="1631216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Ведущее место в структуре сельского хозяйства занимает </a:t>
            </a:r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растениеводство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.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В его структуре преобладают зерновые культуры (пшеница, ячмень, кукуруза, просо, рис) - 65,1 % посевных площадей, технические (подсолнечник, горчица, клещевина, кориандр) - 19,9, овощи 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-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3,4, кормовые культуры 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-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11,6 %.</a:t>
            </a:r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609600" y="304800"/>
            <a:ext cx="7772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  <a:ea typeface="Arial Unicode MS"/>
                <a:cs typeface="Arial Unicode MS"/>
              </a:rPr>
              <a:t>Растениеводство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62000" y="2514600"/>
          <a:ext cx="7696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 descr="Циновка"/>
          <p:cNvSpPr>
            <a:spLocks noChangeArrowheads="1"/>
          </p:cNvSpPr>
          <p:nvPr/>
        </p:nvSpPr>
        <p:spPr bwMode="auto">
          <a:xfrm>
            <a:off x="304800" y="228600"/>
            <a:ext cx="8534400" cy="6324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4" name="Picture 4" descr="res93CA1724-0A01-000A-0155-BD61DF5E07F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2514600"/>
            <a:ext cx="852488" cy="639763"/>
          </a:xfrm>
          <a:prstGeom prst="rect">
            <a:avLst/>
          </a:prstGeom>
          <a:noFill/>
          <a:ln w="76200">
            <a:solidFill>
              <a:srgbClr val="3A1D00"/>
            </a:solidFill>
            <a:miter lim="800000"/>
            <a:headEnd/>
            <a:tailEnd/>
          </a:ln>
          <a:effectLst/>
        </p:spPr>
      </p:pic>
      <p:pic>
        <p:nvPicPr>
          <p:cNvPr id="5126" name="Picture 6" descr="рожь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852488" cy="639763"/>
          </a:xfrm>
          <a:prstGeom prst="rect">
            <a:avLst/>
          </a:prstGeom>
          <a:noFill/>
          <a:ln w="76200">
            <a:solidFill>
              <a:srgbClr val="3A1D00"/>
            </a:solidFill>
            <a:miter lim="800000"/>
            <a:headEnd/>
            <a:tailEnd/>
          </a:ln>
          <a:effectLst/>
        </p:spPr>
      </p:pic>
      <p:pic>
        <p:nvPicPr>
          <p:cNvPr id="5127" name="Picture 7" descr="tar9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3505200"/>
            <a:ext cx="852488" cy="639763"/>
          </a:xfrm>
          <a:prstGeom prst="rect">
            <a:avLst/>
          </a:prstGeom>
          <a:noFill/>
          <a:ln w="76200">
            <a:solidFill>
              <a:srgbClr val="3A1D00"/>
            </a:solidFill>
            <a:miter lim="800000"/>
            <a:headEnd/>
            <a:tailEnd/>
          </a:ln>
          <a:effectLst/>
        </p:spPr>
      </p:pic>
      <p:sp>
        <p:nvSpPr>
          <p:cNvPr id="5128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981200" y="1676400"/>
            <a:ext cx="3962400" cy="523220"/>
          </a:xfrm>
          <a:prstGeom prst="rect">
            <a:avLst/>
          </a:prstGeom>
          <a:solidFill>
            <a:srgbClr val="3A1D00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Arial Narrow" pitchFamily="34" charset="0"/>
              </a:rPr>
              <a:t>Общая характеристика</a:t>
            </a:r>
          </a:p>
        </p:txBody>
      </p:sp>
      <p:sp>
        <p:nvSpPr>
          <p:cNvPr id="5129" name="Text Box 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981200" y="2667000"/>
            <a:ext cx="3276600" cy="523220"/>
          </a:xfrm>
          <a:prstGeom prst="rect">
            <a:avLst/>
          </a:prstGeom>
          <a:solidFill>
            <a:srgbClr val="3A1D00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Arial Narrow" pitchFamily="34" charset="0"/>
              </a:rPr>
              <a:t>Растениеводство</a:t>
            </a:r>
          </a:p>
        </p:txBody>
      </p:sp>
      <p:sp>
        <p:nvSpPr>
          <p:cNvPr id="5130" name="Text Box 10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981200" y="3657600"/>
            <a:ext cx="3124200" cy="523220"/>
          </a:xfrm>
          <a:prstGeom prst="rect">
            <a:avLst/>
          </a:prstGeom>
          <a:solidFill>
            <a:srgbClr val="3A1D00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Arial Narrow" pitchFamily="34" charset="0"/>
              </a:rPr>
              <a:t>Животноводство</a:t>
            </a:r>
          </a:p>
        </p:txBody>
      </p:sp>
      <p:sp>
        <p:nvSpPr>
          <p:cNvPr id="5132" name="Rectangle 1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162800" y="1600200"/>
            <a:ext cx="1295400" cy="914400"/>
          </a:xfrm>
          <a:prstGeom prst="rect">
            <a:avLst/>
          </a:prstGeom>
          <a:solidFill>
            <a:srgbClr val="3A1D00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Arial Narrow" pitchFamily="34" charset="0"/>
              </a:rPr>
              <a:t>Тест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762000" y="4419600"/>
            <a:ext cx="914400" cy="685800"/>
            <a:chOff x="762000" y="4419600"/>
            <a:chExt cx="914400" cy="68580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762000" y="4419600"/>
              <a:ext cx="914400" cy="68580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3A1D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35" name="Rectangle 15" descr="Рисунок5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762000" y="4419600"/>
              <a:ext cx="914400" cy="685800"/>
            </a:xfrm>
            <a:prstGeom prst="rect">
              <a:avLst/>
            </a:prstGeom>
            <a:blipFill dpi="0" rotWithShape="1"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rgbClr val="3A1D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36" name="Text Box 16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981200" y="4572000"/>
            <a:ext cx="5181600" cy="523220"/>
          </a:xfrm>
          <a:prstGeom prst="rect">
            <a:avLst/>
          </a:prstGeom>
          <a:solidFill>
            <a:srgbClr val="3A1D00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Arial Narrow" pitchFamily="34" charset="0"/>
              </a:rPr>
              <a:t>Сельскохозяйственные районы</a:t>
            </a:r>
          </a:p>
        </p:txBody>
      </p:sp>
      <p:sp>
        <p:nvSpPr>
          <p:cNvPr id="5138" name="Text Box 18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1981200" y="762000"/>
            <a:ext cx="2438400" cy="523220"/>
          </a:xfrm>
          <a:prstGeom prst="rect">
            <a:avLst/>
          </a:prstGeom>
          <a:solidFill>
            <a:srgbClr val="3A1D00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Arial Narrow" pitchFamily="34" charset="0"/>
              </a:rPr>
              <a:t>Повторение</a:t>
            </a:r>
          </a:p>
        </p:txBody>
      </p:sp>
      <p:sp>
        <p:nvSpPr>
          <p:cNvPr id="5139" name="Rectangle 19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85800" y="609600"/>
            <a:ext cx="914400" cy="628650"/>
          </a:xfrm>
          <a:prstGeom prst="rect">
            <a:avLst/>
          </a:prstGeom>
          <a:solidFill>
            <a:srgbClr val="FFFFCC"/>
          </a:solidFill>
          <a:ln w="76200">
            <a:solidFill>
              <a:srgbClr val="3A1D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WordArt 20" descr="Циновка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990600" y="762000"/>
            <a:ext cx="427038" cy="400050"/>
          </a:xfrm>
          <a:prstGeom prst="rect">
            <a:avLst/>
          </a:prstGeom>
          <a:ln>
            <a:noFill/>
          </a:ln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prstShdw prst="shdw13" dist="25400">
                    <a:srgbClr val="663300"/>
                  </a:prstShdw>
                </a:effectLst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5141" name="Rectangle 21" descr="кк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62000" y="5334000"/>
            <a:ext cx="914400" cy="685800"/>
          </a:xfrm>
          <a:prstGeom prst="rect">
            <a:avLst/>
          </a:prstGeom>
          <a:blipFill dpi="0"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3A1D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42" name="Text Box 22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1981200" y="5486400"/>
            <a:ext cx="4572000" cy="523220"/>
          </a:xfrm>
          <a:prstGeom prst="rect">
            <a:avLst/>
          </a:prstGeom>
          <a:solidFill>
            <a:srgbClr val="3A1D00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latin typeface="Arial Narrow" pitchFamily="34" charset="0"/>
              </a:rPr>
              <a:t>Практическая работа № 13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  <p:bldP spid="5129" grpId="0" animBg="1"/>
      <p:bldP spid="5130" grpId="0" animBg="1"/>
      <p:bldP spid="5132" grpId="0" animBg="1"/>
      <p:bldP spid="5136" grpId="0" animBg="1"/>
      <p:bldP spid="5138" grpId="1" animBg="1"/>
      <p:bldP spid="5139" grpId="0" animBg="1"/>
      <p:bldP spid="5140" grpId="0"/>
      <p:bldP spid="5141" grpId="0" animBg="1"/>
      <p:bldP spid="51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81000" y="152400"/>
            <a:ext cx="8382000" cy="224676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Основной зерновой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культурой является 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озимая пшеница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.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Мягкие сорта пшеницы более скороспелые, зимостойкие, засухоустойчивые, поэтому она в пределах области более распространена.</a:t>
            </a:r>
          </a:p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Такая мука идет на выпекание булочек, пирогов. Твердые сорта идут на изготовление макарон, вермишели, манной крупы, изделия из нее не развариваются. Иногда урожайность озимой пшеницы достигает 40 ц/га, чаще - около 30 ц/га. Посевы распространены повсеместно на территории области. </a:t>
            </a:r>
          </a:p>
        </p:txBody>
      </p:sp>
      <p:pic>
        <p:nvPicPr>
          <p:cNvPr id="15370" name="Picture 10" descr="пшеница мягкая"/>
          <p:cNvPicPr>
            <a:picLocks noChangeAspect="1" noChangeArrowheads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4364038" cy="32893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5371" name="Picture 11" descr="пшеница твёрдая"/>
          <p:cNvPicPr>
            <a:picLocks noChangeAspect="1" noChangeArrowheads="1"/>
          </p:cNvPicPr>
          <p:nvPr/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638" y="3154363"/>
            <a:ext cx="4525962" cy="3411537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57200" y="5943600"/>
            <a:ext cx="3429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пшеница мягкого сорта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486400" y="2667000"/>
            <a:ext cx="32797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пшеница твёрдого сорта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82000" cy="707886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Яровая пшеница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ранее популярная, сейчас образует небольшие площади посевов, концентрирующиеся на севере и в центральной части региона.</a:t>
            </a:r>
          </a:p>
        </p:txBody>
      </p:sp>
      <p:pic>
        <p:nvPicPr>
          <p:cNvPr id="19460" name="Picture 4" descr="с"/>
          <p:cNvPicPr>
            <a:picLocks noChangeAspect="1" noChangeArrowheads="1"/>
          </p:cNvPicPr>
          <p:nvPr/>
        </p:nvPicPr>
        <p:blipFill>
          <a:blip r:embed="rId3" cstate="email">
            <a:lum bright="-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338263"/>
            <a:ext cx="8839200" cy="5364162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9461" name="Picture 5" descr="mor3"/>
          <p:cNvPicPr>
            <a:picLocks noChangeAspect="1" noChangeArrowheads="1"/>
          </p:cNvPicPr>
          <p:nvPr/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1447800"/>
            <a:ext cx="2895600" cy="21717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8" name="Group 206"/>
          <p:cNvGraphicFramePr>
            <a:graphicFrameLocks noGrp="1"/>
          </p:cNvGraphicFramePr>
          <p:nvPr/>
        </p:nvGraphicFramePr>
        <p:xfrm>
          <a:off x="304800" y="2438400"/>
          <a:ext cx="8534400" cy="2286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89275"/>
                <a:gridCol w="1154113"/>
                <a:gridCol w="1077912"/>
                <a:gridCol w="1011238"/>
                <a:gridCol w="1009650"/>
                <a:gridCol w="1192212"/>
              </a:tblGrid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Культуры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1913 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1960 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1980 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1990 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2002 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зерновые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95,4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52,0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61,7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56,3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165,1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технические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0,8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7,3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8,7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9,8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19,9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овоще - бахчевые, картофель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3,1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2,4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2,4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2,2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3,4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кормовые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0,7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38,3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27,2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31,7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11,6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630" name="Text Box 198"/>
          <p:cNvSpPr txBox="1">
            <a:spLocks noChangeArrowheads="1"/>
          </p:cNvSpPr>
          <p:nvPr/>
        </p:nvSpPr>
        <p:spPr bwMode="auto">
          <a:xfrm>
            <a:off x="381000" y="1143000"/>
            <a:ext cx="8382000" cy="120032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Динамика структуры посевных площадей Ростовской области </a:t>
            </a:r>
          </a:p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(Хрусталев, Смагина, Меринов, Кизицкий, Кутилин, Житников, 2002 г., с изменениями)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55" name="Group 55"/>
          <p:cNvGrpSpPr>
            <a:grpSpLocks noChangeAspect="1"/>
          </p:cNvGrpSpPr>
          <p:nvPr/>
        </p:nvGrpSpPr>
        <p:grpSpPr bwMode="auto">
          <a:xfrm>
            <a:off x="1524000" y="228600"/>
            <a:ext cx="6164263" cy="6400800"/>
            <a:chOff x="939" y="144"/>
            <a:chExt cx="3883" cy="4032"/>
          </a:xfrm>
        </p:grpSpPr>
        <p:sp>
          <p:nvSpPr>
            <p:cNvPr id="51254" name="AutoShape 54"/>
            <p:cNvSpPr>
              <a:spLocks noChangeAspect="1" noChangeArrowheads="1" noTextEdit="1"/>
            </p:cNvSpPr>
            <p:nvPr/>
          </p:nvSpPr>
          <p:spPr bwMode="auto">
            <a:xfrm>
              <a:off x="939" y="144"/>
              <a:ext cx="3883" cy="4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56" name="Freeform 56"/>
            <p:cNvSpPr>
              <a:spLocks/>
            </p:cNvSpPr>
            <p:nvPr/>
          </p:nvSpPr>
          <p:spPr bwMode="auto">
            <a:xfrm>
              <a:off x="955" y="158"/>
              <a:ext cx="3841" cy="3990"/>
            </a:xfrm>
            <a:custGeom>
              <a:avLst/>
              <a:gdLst/>
              <a:ahLst/>
              <a:cxnLst>
                <a:cxn ang="0">
                  <a:pos x="1935" y="191"/>
                </a:cxn>
                <a:cxn ang="0">
                  <a:pos x="1779" y="433"/>
                </a:cxn>
                <a:cxn ang="0">
                  <a:pos x="1537" y="537"/>
                </a:cxn>
                <a:cxn ang="0">
                  <a:pos x="1295" y="554"/>
                </a:cxn>
                <a:cxn ang="0">
                  <a:pos x="1104" y="623"/>
                </a:cxn>
                <a:cxn ang="0">
                  <a:pos x="1295" y="745"/>
                </a:cxn>
                <a:cxn ang="0">
                  <a:pos x="1104" y="987"/>
                </a:cxn>
                <a:cxn ang="0">
                  <a:pos x="984" y="1108"/>
                </a:cxn>
                <a:cxn ang="0">
                  <a:pos x="1243" y="1281"/>
                </a:cxn>
                <a:cxn ang="0">
                  <a:pos x="1070" y="1316"/>
                </a:cxn>
                <a:cxn ang="0">
                  <a:pos x="949" y="1454"/>
                </a:cxn>
                <a:cxn ang="0">
                  <a:pos x="1070" y="1593"/>
                </a:cxn>
                <a:cxn ang="0">
                  <a:pos x="1088" y="1817"/>
                </a:cxn>
                <a:cxn ang="0">
                  <a:pos x="1035" y="2025"/>
                </a:cxn>
                <a:cxn ang="0">
                  <a:pos x="862" y="2181"/>
                </a:cxn>
                <a:cxn ang="0">
                  <a:pos x="638" y="2112"/>
                </a:cxn>
                <a:cxn ang="0">
                  <a:pos x="413" y="2215"/>
                </a:cxn>
                <a:cxn ang="0">
                  <a:pos x="292" y="2371"/>
                </a:cxn>
                <a:cxn ang="0">
                  <a:pos x="102" y="2389"/>
                </a:cxn>
                <a:cxn ang="0">
                  <a:pos x="15" y="2631"/>
                </a:cxn>
                <a:cxn ang="0">
                  <a:pos x="84" y="2717"/>
                </a:cxn>
                <a:cxn ang="0">
                  <a:pos x="119" y="2804"/>
                </a:cxn>
                <a:cxn ang="0">
                  <a:pos x="395" y="2821"/>
                </a:cxn>
                <a:cxn ang="0">
                  <a:pos x="707" y="2769"/>
                </a:cxn>
                <a:cxn ang="0">
                  <a:pos x="620" y="2925"/>
                </a:cxn>
                <a:cxn ang="0">
                  <a:pos x="395" y="3046"/>
                </a:cxn>
                <a:cxn ang="0">
                  <a:pos x="395" y="3185"/>
                </a:cxn>
                <a:cxn ang="0">
                  <a:pos x="568" y="3305"/>
                </a:cxn>
                <a:cxn ang="0">
                  <a:pos x="742" y="3201"/>
                </a:cxn>
                <a:cxn ang="0">
                  <a:pos x="1174" y="3305"/>
                </a:cxn>
                <a:cxn ang="0">
                  <a:pos x="1312" y="3444"/>
                </a:cxn>
                <a:cxn ang="0">
                  <a:pos x="1658" y="3686"/>
                </a:cxn>
                <a:cxn ang="0">
                  <a:pos x="1797" y="3928"/>
                </a:cxn>
                <a:cxn ang="0">
                  <a:pos x="2212" y="3928"/>
                </a:cxn>
                <a:cxn ang="0">
                  <a:pos x="2108" y="3808"/>
                </a:cxn>
                <a:cxn ang="0">
                  <a:pos x="2385" y="3617"/>
                </a:cxn>
                <a:cxn ang="0">
                  <a:pos x="2471" y="3513"/>
                </a:cxn>
                <a:cxn ang="0">
                  <a:pos x="2558" y="3358"/>
                </a:cxn>
                <a:cxn ang="0">
                  <a:pos x="2730" y="3461"/>
                </a:cxn>
                <a:cxn ang="0">
                  <a:pos x="3059" y="3478"/>
                </a:cxn>
                <a:cxn ang="0">
                  <a:pos x="3215" y="3704"/>
                </a:cxn>
                <a:cxn ang="0">
                  <a:pos x="3440" y="3531"/>
                </a:cxn>
                <a:cxn ang="0">
                  <a:pos x="3630" y="3531"/>
                </a:cxn>
                <a:cxn ang="0">
                  <a:pos x="3595" y="3374"/>
                </a:cxn>
                <a:cxn ang="0">
                  <a:pos x="3647" y="3185"/>
                </a:cxn>
                <a:cxn ang="0">
                  <a:pos x="3820" y="2908"/>
                </a:cxn>
                <a:cxn ang="0">
                  <a:pos x="3751" y="2423"/>
                </a:cxn>
                <a:cxn ang="0">
                  <a:pos x="3526" y="2562"/>
                </a:cxn>
                <a:cxn ang="0">
                  <a:pos x="3457" y="2578"/>
                </a:cxn>
                <a:cxn ang="0">
                  <a:pos x="3267" y="2475"/>
                </a:cxn>
                <a:cxn ang="0">
                  <a:pos x="2903" y="2440"/>
                </a:cxn>
                <a:cxn ang="0">
                  <a:pos x="2800" y="2059"/>
                </a:cxn>
                <a:cxn ang="0">
                  <a:pos x="2540" y="1939"/>
                </a:cxn>
                <a:cxn ang="0">
                  <a:pos x="2575" y="1748"/>
                </a:cxn>
                <a:cxn ang="0">
                  <a:pos x="2661" y="1593"/>
                </a:cxn>
                <a:cxn ang="0">
                  <a:pos x="2782" y="1316"/>
                </a:cxn>
                <a:cxn ang="0">
                  <a:pos x="2627" y="1108"/>
                </a:cxn>
                <a:cxn ang="0">
                  <a:pos x="2385" y="883"/>
                </a:cxn>
                <a:cxn ang="0">
                  <a:pos x="2506" y="572"/>
                </a:cxn>
                <a:cxn ang="0">
                  <a:pos x="2385" y="399"/>
                </a:cxn>
                <a:cxn ang="0">
                  <a:pos x="2143" y="243"/>
                </a:cxn>
                <a:cxn ang="0">
                  <a:pos x="2021" y="18"/>
                </a:cxn>
              </a:cxnLst>
              <a:rect l="0" t="0" r="r" b="b"/>
              <a:pathLst>
                <a:path w="3841" h="3990">
                  <a:moveTo>
                    <a:pt x="2004" y="0"/>
                  </a:moveTo>
                  <a:cubicBezTo>
                    <a:pt x="1981" y="0"/>
                    <a:pt x="1958" y="0"/>
                    <a:pt x="1935" y="0"/>
                  </a:cubicBezTo>
                  <a:cubicBezTo>
                    <a:pt x="1935" y="64"/>
                    <a:pt x="1935" y="127"/>
                    <a:pt x="1935" y="191"/>
                  </a:cubicBezTo>
                  <a:cubicBezTo>
                    <a:pt x="1864" y="239"/>
                    <a:pt x="1879" y="177"/>
                    <a:pt x="1831" y="260"/>
                  </a:cubicBezTo>
                  <a:cubicBezTo>
                    <a:pt x="1811" y="296"/>
                    <a:pt x="1821" y="349"/>
                    <a:pt x="1797" y="381"/>
                  </a:cubicBezTo>
                  <a:cubicBezTo>
                    <a:pt x="1788" y="393"/>
                    <a:pt x="1790" y="422"/>
                    <a:pt x="1779" y="433"/>
                  </a:cubicBezTo>
                  <a:cubicBezTo>
                    <a:pt x="1749" y="467"/>
                    <a:pt x="1717" y="468"/>
                    <a:pt x="1675" y="485"/>
                  </a:cubicBezTo>
                  <a:cubicBezTo>
                    <a:pt x="1654" y="493"/>
                    <a:pt x="1645" y="493"/>
                    <a:pt x="1624" y="503"/>
                  </a:cubicBezTo>
                  <a:cubicBezTo>
                    <a:pt x="1593" y="517"/>
                    <a:pt x="1560" y="526"/>
                    <a:pt x="1537" y="537"/>
                  </a:cubicBezTo>
                  <a:cubicBezTo>
                    <a:pt x="1491" y="559"/>
                    <a:pt x="1474" y="588"/>
                    <a:pt x="1416" y="589"/>
                  </a:cubicBezTo>
                  <a:cubicBezTo>
                    <a:pt x="1386" y="590"/>
                    <a:pt x="1372" y="569"/>
                    <a:pt x="1347" y="572"/>
                  </a:cubicBezTo>
                  <a:cubicBezTo>
                    <a:pt x="1318" y="575"/>
                    <a:pt x="1335" y="543"/>
                    <a:pt x="1295" y="554"/>
                  </a:cubicBezTo>
                  <a:cubicBezTo>
                    <a:pt x="1271" y="561"/>
                    <a:pt x="1249" y="605"/>
                    <a:pt x="1243" y="607"/>
                  </a:cubicBezTo>
                  <a:cubicBezTo>
                    <a:pt x="1216" y="613"/>
                    <a:pt x="1191" y="579"/>
                    <a:pt x="1174" y="589"/>
                  </a:cubicBezTo>
                  <a:cubicBezTo>
                    <a:pt x="1148" y="605"/>
                    <a:pt x="1130" y="589"/>
                    <a:pt x="1104" y="623"/>
                  </a:cubicBezTo>
                  <a:cubicBezTo>
                    <a:pt x="1093" y="638"/>
                    <a:pt x="1097" y="691"/>
                    <a:pt x="1088" y="710"/>
                  </a:cubicBezTo>
                  <a:cubicBezTo>
                    <a:pt x="1088" y="716"/>
                    <a:pt x="1088" y="721"/>
                    <a:pt x="1088" y="727"/>
                  </a:cubicBezTo>
                  <a:cubicBezTo>
                    <a:pt x="1158" y="735"/>
                    <a:pt x="1221" y="742"/>
                    <a:pt x="1295" y="745"/>
                  </a:cubicBezTo>
                  <a:cubicBezTo>
                    <a:pt x="1295" y="802"/>
                    <a:pt x="1295" y="860"/>
                    <a:pt x="1295" y="918"/>
                  </a:cubicBezTo>
                  <a:cubicBezTo>
                    <a:pt x="1232" y="925"/>
                    <a:pt x="1159" y="906"/>
                    <a:pt x="1122" y="935"/>
                  </a:cubicBezTo>
                  <a:cubicBezTo>
                    <a:pt x="1102" y="950"/>
                    <a:pt x="1120" y="973"/>
                    <a:pt x="1104" y="987"/>
                  </a:cubicBezTo>
                  <a:cubicBezTo>
                    <a:pt x="1096" y="994"/>
                    <a:pt x="1079" y="1032"/>
                    <a:pt x="1070" y="1039"/>
                  </a:cubicBezTo>
                  <a:cubicBezTo>
                    <a:pt x="1068" y="1041"/>
                    <a:pt x="1018" y="1056"/>
                    <a:pt x="1018" y="1056"/>
                  </a:cubicBezTo>
                  <a:cubicBezTo>
                    <a:pt x="1000" y="1088"/>
                    <a:pt x="984" y="1046"/>
                    <a:pt x="984" y="1108"/>
                  </a:cubicBezTo>
                  <a:cubicBezTo>
                    <a:pt x="984" y="1123"/>
                    <a:pt x="1007" y="1141"/>
                    <a:pt x="1018" y="1160"/>
                  </a:cubicBezTo>
                  <a:cubicBezTo>
                    <a:pt x="1030" y="1180"/>
                    <a:pt x="1047" y="1234"/>
                    <a:pt x="1070" y="1246"/>
                  </a:cubicBezTo>
                  <a:cubicBezTo>
                    <a:pt x="1133" y="1279"/>
                    <a:pt x="1180" y="1231"/>
                    <a:pt x="1243" y="1281"/>
                  </a:cubicBezTo>
                  <a:cubicBezTo>
                    <a:pt x="1243" y="1298"/>
                    <a:pt x="1243" y="1304"/>
                    <a:pt x="1243" y="1316"/>
                  </a:cubicBezTo>
                  <a:cubicBezTo>
                    <a:pt x="1214" y="1314"/>
                    <a:pt x="1203" y="1297"/>
                    <a:pt x="1174" y="1298"/>
                  </a:cubicBezTo>
                  <a:cubicBezTo>
                    <a:pt x="1137" y="1301"/>
                    <a:pt x="1078" y="1312"/>
                    <a:pt x="1070" y="1316"/>
                  </a:cubicBezTo>
                  <a:cubicBezTo>
                    <a:pt x="1040" y="1330"/>
                    <a:pt x="1022" y="1333"/>
                    <a:pt x="1001" y="1350"/>
                  </a:cubicBezTo>
                  <a:cubicBezTo>
                    <a:pt x="981" y="1366"/>
                    <a:pt x="978" y="1380"/>
                    <a:pt x="966" y="1402"/>
                  </a:cubicBezTo>
                  <a:cubicBezTo>
                    <a:pt x="954" y="1426"/>
                    <a:pt x="957" y="1434"/>
                    <a:pt x="949" y="1454"/>
                  </a:cubicBezTo>
                  <a:cubicBezTo>
                    <a:pt x="943" y="1469"/>
                    <a:pt x="953" y="1490"/>
                    <a:pt x="949" y="1506"/>
                  </a:cubicBezTo>
                  <a:cubicBezTo>
                    <a:pt x="995" y="1506"/>
                    <a:pt x="1041" y="1506"/>
                    <a:pt x="1088" y="1506"/>
                  </a:cubicBezTo>
                  <a:cubicBezTo>
                    <a:pt x="1077" y="1538"/>
                    <a:pt x="1078" y="1576"/>
                    <a:pt x="1070" y="1593"/>
                  </a:cubicBezTo>
                  <a:cubicBezTo>
                    <a:pt x="1060" y="1614"/>
                    <a:pt x="1019" y="1637"/>
                    <a:pt x="1018" y="1662"/>
                  </a:cubicBezTo>
                  <a:cubicBezTo>
                    <a:pt x="1016" y="1697"/>
                    <a:pt x="1031" y="1719"/>
                    <a:pt x="1035" y="1731"/>
                  </a:cubicBezTo>
                  <a:cubicBezTo>
                    <a:pt x="1043" y="1756"/>
                    <a:pt x="1083" y="1794"/>
                    <a:pt x="1088" y="1817"/>
                  </a:cubicBezTo>
                  <a:cubicBezTo>
                    <a:pt x="1097" y="1866"/>
                    <a:pt x="1099" y="1872"/>
                    <a:pt x="1088" y="1921"/>
                  </a:cubicBezTo>
                  <a:cubicBezTo>
                    <a:pt x="1080" y="1956"/>
                    <a:pt x="1058" y="1947"/>
                    <a:pt x="1053" y="1973"/>
                  </a:cubicBezTo>
                  <a:cubicBezTo>
                    <a:pt x="1048" y="1994"/>
                    <a:pt x="1045" y="1999"/>
                    <a:pt x="1035" y="2025"/>
                  </a:cubicBezTo>
                  <a:cubicBezTo>
                    <a:pt x="1024" y="2055"/>
                    <a:pt x="1034" y="2084"/>
                    <a:pt x="1018" y="2112"/>
                  </a:cubicBezTo>
                  <a:cubicBezTo>
                    <a:pt x="1010" y="2125"/>
                    <a:pt x="1006" y="2151"/>
                    <a:pt x="984" y="2163"/>
                  </a:cubicBezTo>
                  <a:cubicBezTo>
                    <a:pt x="944" y="2186"/>
                    <a:pt x="911" y="2178"/>
                    <a:pt x="862" y="2181"/>
                  </a:cubicBezTo>
                  <a:cubicBezTo>
                    <a:pt x="839" y="2182"/>
                    <a:pt x="834" y="2163"/>
                    <a:pt x="811" y="2163"/>
                  </a:cubicBezTo>
                  <a:cubicBezTo>
                    <a:pt x="758" y="2163"/>
                    <a:pt x="715" y="2156"/>
                    <a:pt x="689" y="2146"/>
                  </a:cubicBezTo>
                  <a:cubicBezTo>
                    <a:pt x="673" y="2140"/>
                    <a:pt x="647" y="2115"/>
                    <a:pt x="638" y="2112"/>
                  </a:cubicBezTo>
                  <a:cubicBezTo>
                    <a:pt x="605" y="2099"/>
                    <a:pt x="590" y="2078"/>
                    <a:pt x="551" y="2077"/>
                  </a:cubicBezTo>
                  <a:cubicBezTo>
                    <a:pt x="450" y="2075"/>
                    <a:pt x="491" y="2093"/>
                    <a:pt x="447" y="2146"/>
                  </a:cubicBezTo>
                  <a:cubicBezTo>
                    <a:pt x="428" y="2169"/>
                    <a:pt x="424" y="2190"/>
                    <a:pt x="413" y="2215"/>
                  </a:cubicBezTo>
                  <a:cubicBezTo>
                    <a:pt x="407" y="2228"/>
                    <a:pt x="403" y="2276"/>
                    <a:pt x="395" y="2285"/>
                  </a:cubicBezTo>
                  <a:cubicBezTo>
                    <a:pt x="387" y="2295"/>
                    <a:pt x="365" y="2313"/>
                    <a:pt x="361" y="2319"/>
                  </a:cubicBezTo>
                  <a:cubicBezTo>
                    <a:pt x="341" y="2346"/>
                    <a:pt x="324" y="2360"/>
                    <a:pt x="292" y="2371"/>
                  </a:cubicBezTo>
                  <a:cubicBezTo>
                    <a:pt x="284" y="2374"/>
                    <a:pt x="268" y="2402"/>
                    <a:pt x="240" y="2406"/>
                  </a:cubicBezTo>
                  <a:cubicBezTo>
                    <a:pt x="214" y="2408"/>
                    <a:pt x="213" y="2368"/>
                    <a:pt x="188" y="2371"/>
                  </a:cubicBezTo>
                  <a:cubicBezTo>
                    <a:pt x="145" y="2377"/>
                    <a:pt x="123" y="2364"/>
                    <a:pt x="102" y="2389"/>
                  </a:cubicBezTo>
                  <a:cubicBezTo>
                    <a:pt x="83" y="2409"/>
                    <a:pt x="95" y="2418"/>
                    <a:pt x="84" y="2458"/>
                  </a:cubicBezTo>
                  <a:cubicBezTo>
                    <a:pt x="76" y="2489"/>
                    <a:pt x="69" y="2568"/>
                    <a:pt x="67" y="2578"/>
                  </a:cubicBezTo>
                  <a:cubicBezTo>
                    <a:pt x="62" y="2606"/>
                    <a:pt x="0" y="2607"/>
                    <a:pt x="15" y="2631"/>
                  </a:cubicBezTo>
                  <a:cubicBezTo>
                    <a:pt x="48" y="2683"/>
                    <a:pt x="79" y="2636"/>
                    <a:pt x="119" y="2665"/>
                  </a:cubicBezTo>
                  <a:cubicBezTo>
                    <a:pt x="125" y="2665"/>
                    <a:pt x="130" y="2665"/>
                    <a:pt x="136" y="2665"/>
                  </a:cubicBezTo>
                  <a:cubicBezTo>
                    <a:pt x="123" y="2681"/>
                    <a:pt x="97" y="2693"/>
                    <a:pt x="84" y="2717"/>
                  </a:cubicBezTo>
                  <a:cubicBezTo>
                    <a:pt x="66" y="2750"/>
                    <a:pt x="46" y="2769"/>
                    <a:pt x="33" y="2804"/>
                  </a:cubicBezTo>
                  <a:cubicBezTo>
                    <a:pt x="33" y="2821"/>
                    <a:pt x="33" y="2827"/>
                    <a:pt x="33" y="2838"/>
                  </a:cubicBezTo>
                  <a:cubicBezTo>
                    <a:pt x="54" y="2832"/>
                    <a:pt x="118" y="2804"/>
                    <a:pt x="119" y="2804"/>
                  </a:cubicBezTo>
                  <a:cubicBezTo>
                    <a:pt x="149" y="2798"/>
                    <a:pt x="198" y="2787"/>
                    <a:pt x="222" y="2786"/>
                  </a:cubicBezTo>
                  <a:cubicBezTo>
                    <a:pt x="271" y="2785"/>
                    <a:pt x="306" y="2798"/>
                    <a:pt x="344" y="2804"/>
                  </a:cubicBezTo>
                  <a:cubicBezTo>
                    <a:pt x="352" y="2805"/>
                    <a:pt x="381" y="2818"/>
                    <a:pt x="395" y="2821"/>
                  </a:cubicBezTo>
                  <a:cubicBezTo>
                    <a:pt x="416" y="2809"/>
                    <a:pt x="424" y="2783"/>
                    <a:pt x="465" y="2769"/>
                  </a:cubicBezTo>
                  <a:cubicBezTo>
                    <a:pt x="470" y="2767"/>
                    <a:pt x="492" y="2740"/>
                    <a:pt x="516" y="2735"/>
                  </a:cubicBezTo>
                  <a:cubicBezTo>
                    <a:pt x="586" y="2721"/>
                    <a:pt x="672" y="2726"/>
                    <a:pt x="707" y="2769"/>
                  </a:cubicBezTo>
                  <a:cubicBezTo>
                    <a:pt x="716" y="2780"/>
                    <a:pt x="717" y="2840"/>
                    <a:pt x="724" y="2855"/>
                  </a:cubicBezTo>
                  <a:cubicBezTo>
                    <a:pt x="724" y="2873"/>
                    <a:pt x="724" y="2879"/>
                    <a:pt x="724" y="2890"/>
                  </a:cubicBezTo>
                  <a:cubicBezTo>
                    <a:pt x="684" y="2904"/>
                    <a:pt x="647" y="2916"/>
                    <a:pt x="620" y="2925"/>
                  </a:cubicBezTo>
                  <a:cubicBezTo>
                    <a:pt x="562" y="2944"/>
                    <a:pt x="542" y="2945"/>
                    <a:pt x="499" y="2977"/>
                  </a:cubicBezTo>
                  <a:cubicBezTo>
                    <a:pt x="489" y="2984"/>
                    <a:pt x="470" y="3013"/>
                    <a:pt x="447" y="3028"/>
                  </a:cubicBezTo>
                  <a:cubicBezTo>
                    <a:pt x="442" y="3033"/>
                    <a:pt x="406" y="3038"/>
                    <a:pt x="395" y="3046"/>
                  </a:cubicBezTo>
                  <a:cubicBezTo>
                    <a:pt x="379" y="3058"/>
                    <a:pt x="347" y="3080"/>
                    <a:pt x="326" y="3098"/>
                  </a:cubicBezTo>
                  <a:cubicBezTo>
                    <a:pt x="310" y="3113"/>
                    <a:pt x="305" y="3117"/>
                    <a:pt x="309" y="3132"/>
                  </a:cubicBezTo>
                  <a:cubicBezTo>
                    <a:pt x="352" y="3179"/>
                    <a:pt x="375" y="3124"/>
                    <a:pt x="395" y="3185"/>
                  </a:cubicBezTo>
                  <a:cubicBezTo>
                    <a:pt x="420" y="3257"/>
                    <a:pt x="374" y="3287"/>
                    <a:pt x="430" y="3340"/>
                  </a:cubicBezTo>
                  <a:cubicBezTo>
                    <a:pt x="457" y="3367"/>
                    <a:pt x="412" y="3363"/>
                    <a:pt x="465" y="3374"/>
                  </a:cubicBezTo>
                  <a:cubicBezTo>
                    <a:pt x="551" y="3393"/>
                    <a:pt x="531" y="3330"/>
                    <a:pt x="568" y="3305"/>
                  </a:cubicBezTo>
                  <a:cubicBezTo>
                    <a:pt x="594" y="3288"/>
                    <a:pt x="588" y="3254"/>
                    <a:pt x="620" y="3236"/>
                  </a:cubicBezTo>
                  <a:cubicBezTo>
                    <a:pt x="649" y="3220"/>
                    <a:pt x="659" y="3234"/>
                    <a:pt x="689" y="3219"/>
                  </a:cubicBezTo>
                  <a:cubicBezTo>
                    <a:pt x="713" y="3207"/>
                    <a:pt x="723" y="3208"/>
                    <a:pt x="742" y="3201"/>
                  </a:cubicBezTo>
                  <a:cubicBezTo>
                    <a:pt x="770" y="3191"/>
                    <a:pt x="797" y="3172"/>
                    <a:pt x="828" y="3167"/>
                  </a:cubicBezTo>
                  <a:cubicBezTo>
                    <a:pt x="944" y="3151"/>
                    <a:pt x="1073" y="3167"/>
                    <a:pt x="1191" y="3167"/>
                  </a:cubicBezTo>
                  <a:cubicBezTo>
                    <a:pt x="1193" y="3219"/>
                    <a:pt x="1154" y="3258"/>
                    <a:pt x="1174" y="3305"/>
                  </a:cubicBezTo>
                  <a:cubicBezTo>
                    <a:pt x="1191" y="3345"/>
                    <a:pt x="1230" y="3334"/>
                    <a:pt x="1243" y="3374"/>
                  </a:cubicBezTo>
                  <a:cubicBezTo>
                    <a:pt x="1248" y="3388"/>
                    <a:pt x="1236" y="3415"/>
                    <a:pt x="1243" y="3427"/>
                  </a:cubicBezTo>
                  <a:cubicBezTo>
                    <a:pt x="1263" y="3451"/>
                    <a:pt x="1305" y="3400"/>
                    <a:pt x="1312" y="3444"/>
                  </a:cubicBezTo>
                  <a:cubicBezTo>
                    <a:pt x="1319" y="3489"/>
                    <a:pt x="1304" y="3538"/>
                    <a:pt x="1312" y="3582"/>
                  </a:cubicBezTo>
                  <a:cubicBezTo>
                    <a:pt x="1416" y="3582"/>
                    <a:pt x="1520" y="3582"/>
                    <a:pt x="1624" y="3582"/>
                  </a:cubicBezTo>
                  <a:cubicBezTo>
                    <a:pt x="1663" y="3640"/>
                    <a:pt x="1589" y="3651"/>
                    <a:pt x="1658" y="3686"/>
                  </a:cubicBezTo>
                  <a:cubicBezTo>
                    <a:pt x="1682" y="3699"/>
                    <a:pt x="1715" y="3656"/>
                    <a:pt x="1727" y="3669"/>
                  </a:cubicBezTo>
                  <a:cubicBezTo>
                    <a:pt x="1768" y="3712"/>
                    <a:pt x="1762" y="3702"/>
                    <a:pt x="1779" y="3755"/>
                  </a:cubicBezTo>
                  <a:cubicBezTo>
                    <a:pt x="1798" y="3811"/>
                    <a:pt x="1755" y="3883"/>
                    <a:pt x="1797" y="3928"/>
                  </a:cubicBezTo>
                  <a:cubicBezTo>
                    <a:pt x="1816" y="3950"/>
                    <a:pt x="1840" y="3954"/>
                    <a:pt x="1866" y="3963"/>
                  </a:cubicBezTo>
                  <a:cubicBezTo>
                    <a:pt x="1944" y="3990"/>
                    <a:pt x="2086" y="3959"/>
                    <a:pt x="2159" y="3946"/>
                  </a:cubicBezTo>
                  <a:cubicBezTo>
                    <a:pt x="2182" y="3941"/>
                    <a:pt x="2189" y="3932"/>
                    <a:pt x="2212" y="3928"/>
                  </a:cubicBezTo>
                  <a:cubicBezTo>
                    <a:pt x="2198" y="3915"/>
                    <a:pt x="2194" y="3909"/>
                    <a:pt x="2177" y="3894"/>
                  </a:cubicBezTo>
                  <a:cubicBezTo>
                    <a:pt x="2155" y="3876"/>
                    <a:pt x="2137" y="3884"/>
                    <a:pt x="2125" y="3859"/>
                  </a:cubicBezTo>
                  <a:cubicBezTo>
                    <a:pt x="2118" y="3845"/>
                    <a:pt x="2109" y="3843"/>
                    <a:pt x="2108" y="3808"/>
                  </a:cubicBezTo>
                  <a:cubicBezTo>
                    <a:pt x="2105" y="3734"/>
                    <a:pt x="2116" y="3727"/>
                    <a:pt x="2177" y="3704"/>
                  </a:cubicBezTo>
                  <a:cubicBezTo>
                    <a:pt x="2227" y="3684"/>
                    <a:pt x="2312" y="3707"/>
                    <a:pt x="2367" y="3704"/>
                  </a:cubicBezTo>
                  <a:cubicBezTo>
                    <a:pt x="2389" y="3666"/>
                    <a:pt x="2356" y="3642"/>
                    <a:pt x="2385" y="3617"/>
                  </a:cubicBezTo>
                  <a:cubicBezTo>
                    <a:pt x="2400" y="3604"/>
                    <a:pt x="2431" y="3567"/>
                    <a:pt x="2436" y="3565"/>
                  </a:cubicBezTo>
                  <a:cubicBezTo>
                    <a:pt x="2455" y="3555"/>
                    <a:pt x="2488" y="3576"/>
                    <a:pt x="2506" y="3565"/>
                  </a:cubicBezTo>
                  <a:cubicBezTo>
                    <a:pt x="2497" y="3549"/>
                    <a:pt x="2474" y="3519"/>
                    <a:pt x="2471" y="3513"/>
                  </a:cubicBezTo>
                  <a:cubicBezTo>
                    <a:pt x="2460" y="3493"/>
                    <a:pt x="2408" y="3483"/>
                    <a:pt x="2419" y="3444"/>
                  </a:cubicBezTo>
                  <a:cubicBezTo>
                    <a:pt x="2432" y="3401"/>
                    <a:pt x="2421" y="3426"/>
                    <a:pt x="2454" y="3392"/>
                  </a:cubicBezTo>
                  <a:cubicBezTo>
                    <a:pt x="2487" y="3358"/>
                    <a:pt x="2517" y="3366"/>
                    <a:pt x="2558" y="3358"/>
                  </a:cubicBezTo>
                  <a:cubicBezTo>
                    <a:pt x="2589" y="3351"/>
                    <a:pt x="2600" y="3361"/>
                    <a:pt x="2644" y="3374"/>
                  </a:cubicBezTo>
                  <a:cubicBezTo>
                    <a:pt x="2669" y="3382"/>
                    <a:pt x="2665" y="3409"/>
                    <a:pt x="2696" y="3427"/>
                  </a:cubicBezTo>
                  <a:cubicBezTo>
                    <a:pt x="2715" y="3438"/>
                    <a:pt x="2709" y="3452"/>
                    <a:pt x="2730" y="3461"/>
                  </a:cubicBezTo>
                  <a:cubicBezTo>
                    <a:pt x="2756" y="3471"/>
                    <a:pt x="2748" y="3471"/>
                    <a:pt x="2782" y="3478"/>
                  </a:cubicBezTo>
                  <a:cubicBezTo>
                    <a:pt x="2843" y="3492"/>
                    <a:pt x="2921" y="3459"/>
                    <a:pt x="2956" y="3461"/>
                  </a:cubicBezTo>
                  <a:cubicBezTo>
                    <a:pt x="2986" y="3462"/>
                    <a:pt x="3037" y="3462"/>
                    <a:pt x="3059" y="3478"/>
                  </a:cubicBezTo>
                  <a:cubicBezTo>
                    <a:pt x="3095" y="3505"/>
                    <a:pt x="3072" y="3469"/>
                    <a:pt x="3094" y="3513"/>
                  </a:cubicBezTo>
                  <a:cubicBezTo>
                    <a:pt x="3128" y="3583"/>
                    <a:pt x="3063" y="3632"/>
                    <a:pt x="3129" y="3686"/>
                  </a:cubicBezTo>
                  <a:cubicBezTo>
                    <a:pt x="3155" y="3708"/>
                    <a:pt x="3181" y="3698"/>
                    <a:pt x="3215" y="3704"/>
                  </a:cubicBezTo>
                  <a:cubicBezTo>
                    <a:pt x="3264" y="3711"/>
                    <a:pt x="3297" y="3695"/>
                    <a:pt x="3318" y="3686"/>
                  </a:cubicBezTo>
                  <a:cubicBezTo>
                    <a:pt x="3344" y="3675"/>
                    <a:pt x="3370" y="3673"/>
                    <a:pt x="3388" y="3651"/>
                  </a:cubicBezTo>
                  <a:cubicBezTo>
                    <a:pt x="3420" y="3613"/>
                    <a:pt x="3422" y="3574"/>
                    <a:pt x="3440" y="3531"/>
                  </a:cubicBezTo>
                  <a:cubicBezTo>
                    <a:pt x="3440" y="3513"/>
                    <a:pt x="3440" y="3507"/>
                    <a:pt x="3440" y="3496"/>
                  </a:cubicBezTo>
                  <a:cubicBezTo>
                    <a:pt x="3498" y="3500"/>
                    <a:pt x="3545" y="3502"/>
                    <a:pt x="3595" y="3513"/>
                  </a:cubicBezTo>
                  <a:cubicBezTo>
                    <a:pt x="3612" y="3517"/>
                    <a:pt x="3613" y="3526"/>
                    <a:pt x="3630" y="3531"/>
                  </a:cubicBezTo>
                  <a:cubicBezTo>
                    <a:pt x="3625" y="3508"/>
                    <a:pt x="3657" y="3500"/>
                    <a:pt x="3647" y="3478"/>
                  </a:cubicBezTo>
                  <a:cubicBezTo>
                    <a:pt x="3635" y="3451"/>
                    <a:pt x="3619" y="3448"/>
                    <a:pt x="3612" y="3427"/>
                  </a:cubicBezTo>
                  <a:cubicBezTo>
                    <a:pt x="3605" y="3401"/>
                    <a:pt x="3603" y="3408"/>
                    <a:pt x="3595" y="3374"/>
                  </a:cubicBezTo>
                  <a:cubicBezTo>
                    <a:pt x="3589" y="3350"/>
                    <a:pt x="3570" y="3335"/>
                    <a:pt x="3578" y="3305"/>
                  </a:cubicBezTo>
                  <a:cubicBezTo>
                    <a:pt x="3589" y="3260"/>
                    <a:pt x="3579" y="3261"/>
                    <a:pt x="3595" y="3236"/>
                  </a:cubicBezTo>
                  <a:cubicBezTo>
                    <a:pt x="3612" y="3211"/>
                    <a:pt x="3623" y="3202"/>
                    <a:pt x="3647" y="3185"/>
                  </a:cubicBezTo>
                  <a:cubicBezTo>
                    <a:pt x="3670" y="3169"/>
                    <a:pt x="3695" y="3185"/>
                    <a:pt x="3716" y="3167"/>
                  </a:cubicBezTo>
                  <a:cubicBezTo>
                    <a:pt x="3757" y="3134"/>
                    <a:pt x="3760" y="3154"/>
                    <a:pt x="3785" y="3115"/>
                  </a:cubicBezTo>
                  <a:cubicBezTo>
                    <a:pt x="3831" y="3047"/>
                    <a:pt x="3816" y="2987"/>
                    <a:pt x="3820" y="2908"/>
                  </a:cubicBezTo>
                  <a:cubicBezTo>
                    <a:pt x="3825" y="2813"/>
                    <a:pt x="3834" y="2723"/>
                    <a:pt x="3838" y="2631"/>
                  </a:cubicBezTo>
                  <a:cubicBezTo>
                    <a:pt x="3841" y="2568"/>
                    <a:pt x="3838" y="2504"/>
                    <a:pt x="3838" y="2440"/>
                  </a:cubicBezTo>
                  <a:cubicBezTo>
                    <a:pt x="3813" y="2442"/>
                    <a:pt x="3763" y="2417"/>
                    <a:pt x="3751" y="2423"/>
                  </a:cubicBezTo>
                  <a:cubicBezTo>
                    <a:pt x="3723" y="2436"/>
                    <a:pt x="3729" y="2465"/>
                    <a:pt x="3699" y="2475"/>
                  </a:cubicBezTo>
                  <a:cubicBezTo>
                    <a:pt x="3668" y="2486"/>
                    <a:pt x="3671" y="2501"/>
                    <a:pt x="3647" y="2509"/>
                  </a:cubicBezTo>
                  <a:cubicBezTo>
                    <a:pt x="3563" y="2539"/>
                    <a:pt x="3581" y="2511"/>
                    <a:pt x="3526" y="2562"/>
                  </a:cubicBezTo>
                  <a:cubicBezTo>
                    <a:pt x="3505" y="2581"/>
                    <a:pt x="3510" y="2573"/>
                    <a:pt x="3491" y="2596"/>
                  </a:cubicBezTo>
                  <a:cubicBezTo>
                    <a:pt x="3491" y="2616"/>
                    <a:pt x="3490" y="2623"/>
                    <a:pt x="3474" y="2631"/>
                  </a:cubicBezTo>
                  <a:cubicBezTo>
                    <a:pt x="3471" y="2608"/>
                    <a:pt x="3458" y="2602"/>
                    <a:pt x="3457" y="2578"/>
                  </a:cubicBezTo>
                  <a:cubicBezTo>
                    <a:pt x="3456" y="2544"/>
                    <a:pt x="3459" y="2510"/>
                    <a:pt x="3457" y="2475"/>
                  </a:cubicBezTo>
                  <a:cubicBezTo>
                    <a:pt x="3422" y="2478"/>
                    <a:pt x="3361" y="2493"/>
                    <a:pt x="3336" y="2492"/>
                  </a:cubicBezTo>
                  <a:cubicBezTo>
                    <a:pt x="3306" y="2491"/>
                    <a:pt x="3293" y="2475"/>
                    <a:pt x="3267" y="2475"/>
                  </a:cubicBezTo>
                  <a:cubicBezTo>
                    <a:pt x="3200" y="2475"/>
                    <a:pt x="3117" y="2468"/>
                    <a:pt x="3076" y="2458"/>
                  </a:cubicBezTo>
                  <a:cubicBezTo>
                    <a:pt x="3071" y="2456"/>
                    <a:pt x="3037" y="2425"/>
                    <a:pt x="3007" y="2423"/>
                  </a:cubicBezTo>
                  <a:cubicBezTo>
                    <a:pt x="2964" y="2420"/>
                    <a:pt x="2938" y="2440"/>
                    <a:pt x="2903" y="2440"/>
                  </a:cubicBezTo>
                  <a:cubicBezTo>
                    <a:pt x="2903" y="2326"/>
                    <a:pt x="2906" y="2210"/>
                    <a:pt x="2868" y="2129"/>
                  </a:cubicBezTo>
                  <a:cubicBezTo>
                    <a:pt x="2867" y="2124"/>
                    <a:pt x="2856" y="2080"/>
                    <a:pt x="2852" y="2077"/>
                  </a:cubicBezTo>
                  <a:cubicBezTo>
                    <a:pt x="2834" y="2062"/>
                    <a:pt x="2823" y="2073"/>
                    <a:pt x="2800" y="2059"/>
                  </a:cubicBezTo>
                  <a:cubicBezTo>
                    <a:pt x="2756" y="2035"/>
                    <a:pt x="2723" y="2039"/>
                    <a:pt x="2679" y="2008"/>
                  </a:cubicBezTo>
                  <a:cubicBezTo>
                    <a:pt x="2660" y="1994"/>
                    <a:pt x="2683" y="1964"/>
                    <a:pt x="2661" y="1956"/>
                  </a:cubicBezTo>
                  <a:cubicBezTo>
                    <a:pt x="2620" y="1938"/>
                    <a:pt x="2588" y="1946"/>
                    <a:pt x="2540" y="1939"/>
                  </a:cubicBezTo>
                  <a:cubicBezTo>
                    <a:pt x="2506" y="1934"/>
                    <a:pt x="2470" y="1941"/>
                    <a:pt x="2436" y="1939"/>
                  </a:cubicBezTo>
                  <a:cubicBezTo>
                    <a:pt x="2474" y="1837"/>
                    <a:pt x="2426" y="1840"/>
                    <a:pt x="2523" y="1766"/>
                  </a:cubicBezTo>
                  <a:cubicBezTo>
                    <a:pt x="2535" y="1757"/>
                    <a:pt x="2567" y="1754"/>
                    <a:pt x="2575" y="1748"/>
                  </a:cubicBezTo>
                  <a:cubicBezTo>
                    <a:pt x="2566" y="1716"/>
                    <a:pt x="2532" y="1703"/>
                    <a:pt x="2540" y="1662"/>
                  </a:cubicBezTo>
                  <a:cubicBezTo>
                    <a:pt x="2541" y="1658"/>
                    <a:pt x="2503" y="1635"/>
                    <a:pt x="2540" y="1610"/>
                  </a:cubicBezTo>
                  <a:cubicBezTo>
                    <a:pt x="2576" y="1585"/>
                    <a:pt x="2631" y="1614"/>
                    <a:pt x="2661" y="1593"/>
                  </a:cubicBezTo>
                  <a:cubicBezTo>
                    <a:pt x="2677" y="1582"/>
                    <a:pt x="2698" y="1568"/>
                    <a:pt x="2713" y="1540"/>
                  </a:cubicBezTo>
                  <a:cubicBezTo>
                    <a:pt x="2735" y="1500"/>
                    <a:pt x="2713" y="1460"/>
                    <a:pt x="2730" y="1419"/>
                  </a:cubicBezTo>
                  <a:cubicBezTo>
                    <a:pt x="2745" y="1384"/>
                    <a:pt x="2773" y="1341"/>
                    <a:pt x="2782" y="1316"/>
                  </a:cubicBezTo>
                  <a:cubicBezTo>
                    <a:pt x="2794" y="1284"/>
                    <a:pt x="2811" y="1289"/>
                    <a:pt x="2817" y="1264"/>
                  </a:cubicBezTo>
                  <a:cubicBezTo>
                    <a:pt x="2828" y="1218"/>
                    <a:pt x="2826" y="1132"/>
                    <a:pt x="2782" y="1108"/>
                  </a:cubicBezTo>
                  <a:cubicBezTo>
                    <a:pt x="2748" y="1089"/>
                    <a:pt x="2666" y="1115"/>
                    <a:pt x="2627" y="1108"/>
                  </a:cubicBezTo>
                  <a:cubicBezTo>
                    <a:pt x="2605" y="1069"/>
                    <a:pt x="2651" y="1024"/>
                    <a:pt x="2609" y="1004"/>
                  </a:cubicBezTo>
                  <a:cubicBezTo>
                    <a:pt x="2553" y="977"/>
                    <a:pt x="2468" y="1034"/>
                    <a:pt x="2419" y="987"/>
                  </a:cubicBezTo>
                  <a:cubicBezTo>
                    <a:pt x="2415" y="982"/>
                    <a:pt x="2387" y="892"/>
                    <a:pt x="2385" y="883"/>
                  </a:cubicBezTo>
                  <a:cubicBezTo>
                    <a:pt x="2372" y="833"/>
                    <a:pt x="2378" y="733"/>
                    <a:pt x="2402" y="693"/>
                  </a:cubicBezTo>
                  <a:cubicBezTo>
                    <a:pt x="2420" y="664"/>
                    <a:pt x="2459" y="666"/>
                    <a:pt x="2471" y="641"/>
                  </a:cubicBezTo>
                  <a:cubicBezTo>
                    <a:pt x="2487" y="606"/>
                    <a:pt x="2502" y="613"/>
                    <a:pt x="2506" y="572"/>
                  </a:cubicBezTo>
                  <a:cubicBezTo>
                    <a:pt x="2509" y="533"/>
                    <a:pt x="2505" y="497"/>
                    <a:pt x="2488" y="468"/>
                  </a:cubicBezTo>
                  <a:cubicBezTo>
                    <a:pt x="2480" y="453"/>
                    <a:pt x="2439" y="418"/>
                    <a:pt x="2436" y="416"/>
                  </a:cubicBezTo>
                  <a:cubicBezTo>
                    <a:pt x="2422" y="406"/>
                    <a:pt x="2397" y="402"/>
                    <a:pt x="2385" y="399"/>
                  </a:cubicBezTo>
                  <a:cubicBezTo>
                    <a:pt x="2316" y="379"/>
                    <a:pt x="2296" y="402"/>
                    <a:pt x="2246" y="364"/>
                  </a:cubicBezTo>
                  <a:cubicBezTo>
                    <a:pt x="2227" y="349"/>
                    <a:pt x="2202" y="321"/>
                    <a:pt x="2194" y="312"/>
                  </a:cubicBezTo>
                  <a:cubicBezTo>
                    <a:pt x="2180" y="296"/>
                    <a:pt x="2156" y="257"/>
                    <a:pt x="2143" y="243"/>
                  </a:cubicBezTo>
                  <a:cubicBezTo>
                    <a:pt x="2132" y="232"/>
                    <a:pt x="2101" y="206"/>
                    <a:pt x="2090" y="191"/>
                  </a:cubicBezTo>
                  <a:cubicBezTo>
                    <a:pt x="2060" y="147"/>
                    <a:pt x="2058" y="130"/>
                    <a:pt x="2039" y="87"/>
                  </a:cubicBezTo>
                  <a:cubicBezTo>
                    <a:pt x="2029" y="64"/>
                    <a:pt x="2030" y="42"/>
                    <a:pt x="2021" y="18"/>
                  </a:cubicBezTo>
                </a:path>
              </a:pathLst>
            </a:custGeom>
            <a:noFill/>
            <a:ln w="49213" cap="rnd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257" name="Group 57"/>
          <p:cNvGrpSpPr>
            <a:grpSpLocks noChangeAspect="1"/>
          </p:cNvGrpSpPr>
          <p:nvPr/>
        </p:nvGrpSpPr>
        <p:grpSpPr bwMode="auto">
          <a:xfrm>
            <a:off x="1676400" y="457200"/>
            <a:ext cx="6164263" cy="6400800"/>
            <a:chOff x="939" y="144"/>
            <a:chExt cx="3883" cy="4032"/>
          </a:xfrm>
        </p:grpSpPr>
        <p:sp>
          <p:nvSpPr>
            <p:cNvPr id="51258" name="AutoShape 58"/>
            <p:cNvSpPr>
              <a:spLocks noChangeAspect="1" noChangeArrowheads="1" noTextEdit="1"/>
            </p:cNvSpPr>
            <p:nvPr/>
          </p:nvSpPr>
          <p:spPr bwMode="auto">
            <a:xfrm>
              <a:off x="939" y="144"/>
              <a:ext cx="3883" cy="4032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59" name="Freeform 59"/>
            <p:cNvSpPr>
              <a:spLocks/>
            </p:cNvSpPr>
            <p:nvPr/>
          </p:nvSpPr>
          <p:spPr bwMode="auto">
            <a:xfrm>
              <a:off x="955" y="158"/>
              <a:ext cx="3841" cy="3990"/>
            </a:xfrm>
            <a:custGeom>
              <a:avLst/>
              <a:gdLst/>
              <a:ahLst/>
              <a:cxnLst>
                <a:cxn ang="0">
                  <a:pos x="1935" y="191"/>
                </a:cxn>
                <a:cxn ang="0">
                  <a:pos x="1779" y="433"/>
                </a:cxn>
                <a:cxn ang="0">
                  <a:pos x="1537" y="537"/>
                </a:cxn>
                <a:cxn ang="0">
                  <a:pos x="1295" y="554"/>
                </a:cxn>
                <a:cxn ang="0">
                  <a:pos x="1104" y="623"/>
                </a:cxn>
                <a:cxn ang="0">
                  <a:pos x="1295" y="745"/>
                </a:cxn>
                <a:cxn ang="0">
                  <a:pos x="1104" y="987"/>
                </a:cxn>
                <a:cxn ang="0">
                  <a:pos x="984" y="1108"/>
                </a:cxn>
                <a:cxn ang="0">
                  <a:pos x="1243" y="1281"/>
                </a:cxn>
                <a:cxn ang="0">
                  <a:pos x="1070" y="1316"/>
                </a:cxn>
                <a:cxn ang="0">
                  <a:pos x="949" y="1454"/>
                </a:cxn>
                <a:cxn ang="0">
                  <a:pos x="1070" y="1593"/>
                </a:cxn>
                <a:cxn ang="0">
                  <a:pos x="1088" y="1817"/>
                </a:cxn>
                <a:cxn ang="0">
                  <a:pos x="1035" y="2025"/>
                </a:cxn>
                <a:cxn ang="0">
                  <a:pos x="862" y="2181"/>
                </a:cxn>
                <a:cxn ang="0">
                  <a:pos x="638" y="2112"/>
                </a:cxn>
                <a:cxn ang="0">
                  <a:pos x="413" y="2215"/>
                </a:cxn>
                <a:cxn ang="0">
                  <a:pos x="292" y="2371"/>
                </a:cxn>
                <a:cxn ang="0">
                  <a:pos x="102" y="2389"/>
                </a:cxn>
                <a:cxn ang="0">
                  <a:pos x="15" y="2631"/>
                </a:cxn>
                <a:cxn ang="0">
                  <a:pos x="84" y="2717"/>
                </a:cxn>
                <a:cxn ang="0">
                  <a:pos x="119" y="2804"/>
                </a:cxn>
                <a:cxn ang="0">
                  <a:pos x="395" y="2821"/>
                </a:cxn>
                <a:cxn ang="0">
                  <a:pos x="707" y="2769"/>
                </a:cxn>
                <a:cxn ang="0">
                  <a:pos x="620" y="2925"/>
                </a:cxn>
                <a:cxn ang="0">
                  <a:pos x="395" y="3046"/>
                </a:cxn>
                <a:cxn ang="0">
                  <a:pos x="395" y="3185"/>
                </a:cxn>
                <a:cxn ang="0">
                  <a:pos x="568" y="3305"/>
                </a:cxn>
                <a:cxn ang="0">
                  <a:pos x="742" y="3201"/>
                </a:cxn>
                <a:cxn ang="0">
                  <a:pos x="1174" y="3305"/>
                </a:cxn>
                <a:cxn ang="0">
                  <a:pos x="1312" y="3444"/>
                </a:cxn>
                <a:cxn ang="0">
                  <a:pos x="1658" y="3686"/>
                </a:cxn>
                <a:cxn ang="0">
                  <a:pos x="1797" y="3928"/>
                </a:cxn>
                <a:cxn ang="0">
                  <a:pos x="2212" y="3928"/>
                </a:cxn>
                <a:cxn ang="0">
                  <a:pos x="2108" y="3808"/>
                </a:cxn>
                <a:cxn ang="0">
                  <a:pos x="2385" y="3617"/>
                </a:cxn>
                <a:cxn ang="0">
                  <a:pos x="2471" y="3513"/>
                </a:cxn>
                <a:cxn ang="0">
                  <a:pos x="2558" y="3358"/>
                </a:cxn>
                <a:cxn ang="0">
                  <a:pos x="2730" y="3461"/>
                </a:cxn>
                <a:cxn ang="0">
                  <a:pos x="3059" y="3478"/>
                </a:cxn>
                <a:cxn ang="0">
                  <a:pos x="3215" y="3704"/>
                </a:cxn>
                <a:cxn ang="0">
                  <a:pos x="3440" y="3531"/>
                </a:cxn>
                <a:cxn ang="0">
                  <a:pos x="3630" y="3531"/>
                </a:cxn>
                <a:cxn ang="0">
                  <a:pos x="3595" y="3374"/>
                </a:cxn>
                <a:cxn ang="0">
                  <a:pos x="3647" y="3185"/>
                </a:cxn>
                <a:cxn ang="0">
                  <a:pos x="3820" y="2908"/>
                </a:cxn>
                <a:cxn ang="0">
                  <a:pos x="3751" y="2423"/>
                </a:cxn>
                <a:cxn ang="0">
                  <a:pos x="3526" y="2562"/>
                </a:cxn>
                <a:cxn ang="0">
                  <a:pos x="3457" y="2578"/>
                </a:cxn>
                <a:cxn ang="0">
                  <a:pos x="3267" y="2475"/>
                </a:cxn>
                <a:cxn ang="0">
                  <a:pos x="2903" y="2440"/>
                </a:cxn>
                <a:cxn ang="0">
                  <a:pos x="2800" y="2059"/>
                </a:cxn>
                <a:cxn ang="0">
                  <a:pos x="2540" y="1939"/>
                </a:cxn>
                <a:cxn ang="0">
                  <a:pos x="2575" y="1748"/>
                </a:cxn>
                <a:cxn ang="0">
                  <a:pos x="2661" y="1593"/>
                </a:cxn>
                <a:cxn ang="0">
                  <a:pos x="2782" y="1316"/>
                </a:cxn>
                <a:cxn ang="0">
                  <a:pos x="2627" y="1108"/>
                </a:cxn>
                <a:cxn ang="0">
                  <a:pos x="2385" y="883"/>
                </a:cxn>
                <a:cxn ang="0">
                  <a:pos x="2506" y="572"/>
                </a:cxn>
                <a:cxn ang="0">
                  <a:pos x="2385" y="399"/>
                </a:cxn>
                <a:cxn ang="0">
                  <a:pos x="2143" y="243"/>
                </a:cxn>
                <a:cxn ang="0">
                  <a:pos x="2021" y="18"/>
                </a:cxn>
              </a:cxnLst>
              <a:rect l="0" t="0" r="r" b="b"/>
              <a:pathLst>
                <a:path w="3841" h="3990">
                  <a:moveTo>
                    <a:pt x="2004" y="0"/>
                  </a:moveTo>
                  <a:cubicBezTo>
                    <a:pt x="1981" y="0"/>
                    <a:pt x="1958" y="0"/>
                    <a:pt x="1935" y="0"/>
                  </a:cubicBezTo>
                  <a:cubicBezTo>
                    <a:pt x="1935" y="64"/>
                    <a:pt x="1935" y="127"/>
                    <a:pt x="1935" y="191"/>
                  </a:cubicBezTo>
                  <a:cubicBezTo>
                    <a:pt x="1864" y="239"/>
                    <a:pt x="1879" y="177"/>
                    <a:pt x="1831" y="260"/>
                  </a:cubicBezTo>
                  <a:cubicBezTo>
                    <a:pt x="1811" y="296"/>
                    <a:pt x="1821" y="349"/>
                    <a:pt x="1797" y="381"/>
                  </a:cubicBezTo>
                  <a:cubicBezTo>
                    <a:pt x="1788" y="393"/>
                    <a:pt x="1790" y="422"/>
                    <a:pt x="1779" y="433"/>
                  </a:cubicBezTo>
                  <a:cubicBezTo>
                    <a:pt x="1749" y="467"/>
                    <a:pt x="1717" y="468"/>
                    <a:pt x="1675" y="485"/>
                  </a:cubicBezTo>
                  <a:cubicBezTo>
                    <a:pt x="1654" y="493"/>
                    <a:pt x="1645" y="493"/>
                    <a:pt x="1624" y="503"/>
                  </a:cubicBezTo>
                  <a:cubicBezTo>
                    <a:pt x="1593" y="517"/>
                    <a:pt x="1560" y="526"/>
                    <a:pt x="1537" y="537"/>
                  </a:cubicBezTo>
                  <a:cubicBezTo>
                    <a:pt x="1491" y="559"/>
                    <a:pt x="1474" y="588"/>
                    <a:pt x="1416" y="589"/>
                  </a:cubicBezTo>
                  <a:cubicBezTo>
                    <a:pt x="1386" y="590"/>
                    <a:pt x="1372" y="569"/>
                    <a:pt x="1347" y="572"/>
                  </a:cubicBezTo>
                  <a:cubicBezTo>
                    <a:pt x="1318" y="575"/>
                    <a:pt x="1335" y="543"/>
                    <a:pt x="1295" y="554"/>
                  </a:cubicBezTo>
                  <a:cubicBezTo>
                    <a:pt x="1271" y="561"/>
                    <a:pt x="1249" y="605"/>
                    <a:pt x="1243" y="607"/>
                  </a:cubicBezTo>
                  <a:cubicBezTo>
                    <a:pt x="1216" y="613"/>
                    <a:pt x="1191" y="579"/>
                    <a:pt x="1174" y="589"/>
                  </a:cubicBezTo>
                  <a:cubicBezTo>
                    <a:pt x="1148" y="605"/>
                    <a:pt x="1130" y="589"/>
                    <a:pt x="1104" y="623"/>
                  </a:cubicBezTo>
                  <a:cubicBezTo>
                    <a:pt x="1093" y="638"/>
                    <a:pt x="1097" y="691"/>
                    <a:pt x="1088" y="710"/>
                  </a:cubicBezTo>
                  <a:cubicBezTo>
                    <a:pt x="1088" y="716"/>
                    <a:pt x="1088" y="721"/>
                    <a:pt x="1088" y="727"/>
                  </a:cubicBezTo>
                  <a:cubicBezTo>
                    <a:pt x="1158" y="735"/>
                    <a:pt x="1221" y="742"/>
                    <a:pt x="1295" y="745"/>
                  </a:cubicBezTo>
                  <a:cubicBezTo>
                    <a:pt x="1295" y="802"/>
                    <a:pt x="1295" y="860"/>
                    <a:pt x="1295" y="918"/>
                  </a:cubicBezTo>
                  <a:cubicBezTo>
                    <a:pt x="1232" y="925"/>
                    <a:pt x="1159" y="906"/>
                    <a:pt x="1122" y="935"/>
                  </a:cubicBezTo>
                  <a:cubicBezTo>
                    <a:pt x="1102" y="950"/>
                    <a:pt x="1120" y="973"/>
                    <a:pt x="1104" y="987"/>
                  </a:cubicBezTo>
                  <a:cubicBezTo>
                    <a:pt x="1096" y="994"/>
                    <a:pt x="1079" y="1032"/>
                    <a:pt x="1070" y="1039"/>
                  </a:cubicBezTo>
                  <a:cubicBezTo>
                    <a:pt x="1068" y="1041"/>
                    <a:pt x="1018" y="1056"/>
                    <a:pt x="1018" y="1056"/>
                  </a:cubicBezTo>
                  <a:cubicBezTo>
                    <a:pt x="1000" y="1088"/>
                    <a:pt x="984" y="1046"/>
                    <a:pt x="984" y="1108"/>
                  </a:cubicBezTo>
                  <a:cubicBezTo>
                    <a:pt x="984" y="1123"/>
                    <a:pt x="1007" y="1141"/>
                    <a:pt x="1018" y="1160"/>
                  </a:cubicBezTo>
                  <a:cubicBezTo>
                    <a:pt x="1030" y="1180"/>
                    <a:pt x="1047" y="1234"/>
                    <a:pt x="1070" y="1246"/>
                  </a:cubicBezTo>
                  <a:cubicBezTo>
                    <a:pt x="1133" y="1279"/>
                    <a:pt x="1180" y="1231"/>
                    <a:pt x="1243" y="1281"/>
                  </a:cubicBezTo>
                  <a:cubicBezTo>
                    <a:pt x="1243" y="1298"/>
                    <a:pt x="1243" y="1304"/>
                    <a:pt x="1243" y="1316"/>
                  </a:cubicBezTo>
                  <a:cubicBezTo>
                    <a:pt x="1214" y="1314"/>
                    <a:pt x="1203" y="1297"/>
                    <a:pt x="1174" y="1298"/>
                  </a:cubicBezTo>
                  <a:cubicBezTo>
                    <a:pt x="1137" y="1301"/>
                    <a:pt x="1078" y="1312"/>
                    <a:pt x="1070" y="1316"/>
                  </a:cubicBezTo>
                  <a:cubicBezTo>
                    <a:pt x="1040" y="1330"/>
                    <a:pt x="1022" y="1333"/>
                    <a:pt x="1001" y="1350"/>
                  </a:cubicBezTo>
                  <a:cubicBezTo>
                    <a:pt x="981" y="1366"/>
                    <a:pt x="978" y="1380"/>
                    <a:pt x="966" y="1402"/>
                  </a:cubicBezTo>
                  <a:cubicBezTo>
                    <a:pt x="954" y="1426"/>
                    <a:pt x="957" y="1434"/>
                    <a:pt x="949" y="1454"/>
                  </a:cubicBezTo>
                  <a:cubicBezTo>
                    <a:pt x="943" y="1469"/>
                    <a:pt x="953" y="1490"/>
                    <a:pt x="949" y="1506"/>
                  </a:cubicBezTo>
                  <a:cubicBezTo>
                    <a:pt x="995" y="1506"/>
                    <a:pt x="1041" y="1506"/>
                    <a:pt x="1088" y="1506"/>
                  </a:cubicBezTo>
                  <a:cubicBezTo>
                    <a:pt x="1077" y="1538"/>
                    <a:pt x="1078" y="1576"/>
                    <a:pt x="1070" y="1593"/>
                  </a:cubicBezTo>
                  <a:cubicBezTo>
                    <a:pt x="1060" y="1614"/>
                    <a:pt x="1019" y="1637"/>
                    <a:pt x="1018" y="1662"/>
                  </a:cubicBezTo>
                  <a:cubicBezTo>
                    <a:pt x="1016" y="1697"/>
                    <a:pt x="1031" y="1719"/>
                    <a:pt x="1035" y="1731"/>
                  </a:cubicBezTo>
                  <a:cubicBezTo>
                    <a:pt x="1043" y="1756"/>
                    <a:pt x="1083" y="1794"/>
                    <a:pt x="1088" y="1817"/>
                  </a:cubicBezTo>
                  <a:cubicBezTo>
                    <a:pt x="1097" y="1866"/>
                    <a:pt x="1099" y="1872"/>
                    <a:pt x="1088" y="1921"/>
                  </a:cubicBezTo>
                  <a:cubicBezTo>
                    <a:pt x="1080" y="1956"/>
                    <a:pt x="1058" y="1947"/>
                    <a:pt x="1053" y="1973"/>
                  </a:cubicBezTo>
                  <a:cubicBezTo>
                    <a:pt x="1048" y="1994"/>
                    <a:pt x="1045" y="1999"/>
                    <a:pt x="1035" y="2025"/>
                  </a:cubicBezTo>
                  <a:cubicBezTo>
                    <a:pt x="1024" y="2055"/>
                    <a:pt x="1034" y="2084"/>
                    <a:pt x="1018" y="2112"/>
                  </a:cubicBezTo>
                  <a:cubicBezTo>
                    <a:pt x="1010" y="2125"/>
                    <a:pt x="1006" y="2151"/>
                    <a:pt x="984" y="2163"/>
                  </a:cubicBezTo>
                  <a:cubicBezTo>
                    <a:pt x="944" y="2186"/>
                    <a:pt x="911" y="2178"/>
                    <a:pt x="862" y="2181"/>
                  </a:cubicBezTo>
                  <a:cubicBezTo>
                    <a:pt x="839" y="2182"/>
                    <a:pt x="834" y="2163"/>
                    <a:pt x="811" y="2163"/>
                  </a:cubicBezTo>
                  <a:cubicBezTo>
                    <a:pt x="758" y="2163"/>
                    <a:pt x="715" y="2156"/>
                    <a:pt x="689" y="2146"/>
                  </a:cubicBezTo>
                  <a:cubicBezTo>
                    <a:pt x="673" y="2140"/>
                    <a:pt x="647" y="2115"/>
                    <a:pt x="638" y="2112"/>
                  </a:cubicBezTo>
                  <a:cubicBezTo>
                    <a:pt x="605" y="2099"/>
                    <a:pt x="590" y="2078"/>
                    <a:pt x="551" y="2077"/>
                  </a:cubicBezTo>
                  <a:cubicBezTo>
                    <a:pt x="450" y="2075"/>
                    <a:pt x="491" y="2093"/>
                    <a:pt x="447" y="2146"/>
                  </a:cubicBezTo>
                  <a:cubicBezTo>
                    <a:pt x="428" y="2169"/>
                    <a:pt x="424" y="2190"/>
                    <a:pt x="413" y="2215"/>
                  </a:cubicBezTo>
                  <a:cubicBezTo>
                    <a:pt x="407" y="2228"/>
                    <a:pt x="403" y="2276"/>
                    <a:pt x="395" y="2285"/>
                  </a:cubicBezTo>
                  <a:cubicBezTo>
                    <a:pt x="387" y="2295"/>
                    <a:pt x="365" y="2313"/>
                    <a:pt x="361" y="2319"/>
                  </a:cubicBezTo>
                  <a:cubicBezTo>
                    <a:pt x="341" y="2346"/>
                    <a:pt x="324" y="2360"/>
                    <a:pt x="292" y="2371"/>
                  </a:cubicBezTo>
                  <a:cubicBezTo>
                    <a:pt x="284" y="2374"/>
                    <a:pt x="268" y="2402"/>
                    <a:pt x="240" y="2406"/>
                  </a:cubicBezTo>
                  <a:cubicBezTo>
                    <a:pt x="214" y="2408"/>
                    <a:pt x="213" y="2368"/>
                    <a:pt x="188" y="2371"/>
                  </a:cubicBezTo>
                  <a:cubicBezTo>
                    <a:pt x="145" y="2377"/>
                    <a:pt x="123" y="2364"/>
                    <a:pt x="102" y="2389"/>
                  </a:cubicBezTo>
                  <a:cubicBezTo>
                    <a:pt x="83" y="2409"/>
                    <a:pt x="95" y="2418"/>
                    <a:pt x="84" y="2458"/>
                  </a:cubicBezTo>
                  <a:cubicBezTo>
                    <a:pt x="76" y="2489"/>
                    <a:pt x="69" y="2568"/>
                    <a:pt x="67" y="2578"/>
                  </a:cubicBezTo>
                  <a:cubicBezTo>
                    <a:pt x="62" y="2606"/>
                    <a:pt x="0" y="2607"/>
                    <a:pt x="15" y="2631"/>
                  </a:cubicBezTo>
                  <a:cubicBezTo>
                    <a:pt x="48" y="2683"/>
                    <a:pt x="79" y="2636"/>
                    <a:pt x="119" y="2665"/>
                  </a:cubicBezTo>
                  <a:cubicBezTo>
                    <a:pt x="125" y="2665"/>
                    <a:pt x="130" y="2665"/>
                    <a:pt x="136" y="2665"/>
                  </a:cubicBezTo>
                  <a:cubicBezTo>
                    <a:pt x="123" y="2681"/>
                    <a:pt x="97" y="2693"/>
                    <a:pt x="84" y="2717"/>
                  </a:cubicBezTo>
                  <a:cubicBezTo>
                    <a:pt x="66" y="2750"/>
                    <a:pt x="46" y="2769"/>
                    <a:pt x="33" y="2804"/>
                  </a:cubicBezTo>
                  <a:cubicBezTo>
                    <a:pt x="33" y="2821"/>
                    <a:pt x="33" y="2827"/>
                    <a:pt x="33" y="2838"/>
                  </a:cubicBezTo>
                  <a:cubicBezTo>
                    <a:pt x="54" y="2832"/>
                    <a:pt x="118" y="2804"/>
                    <a:pt x="119" y="2804"/>
                  </a:cubicBezTo>
                  <a:cubicBezTo>
                    <a:pt x="149" y="2798"/>
                    <a:pt x="198" y="2787"/>
                    <a:pt x="222" y="2786"/>
                  </a:cubicBezTo>
                  <a:cubicBezTo>
                    <a:pt x="271" y="2785"/>
                    <a:pt x="306" y="2798"/>
                    <a:pt x="344" y="2804"/>
                  </a:cubicBezTo>
                  <a:cubicBezTo>
                    <a:pt x="352" y="2805"/>
                    <a:pt x="381" y="2818"/>
                    <a:pt x="395" y="2821"/>
                  </a:cubicBezTo>
                  <a:cubicBezTo>
                    <a:pt x="416" y="2809"/>
                    <a:pt x="424" y="2783"/>
                    <a:pt x="465" y="2769"/>
                  </a:cubicBezTo>
                  <a:cubicBezTo>
                    <a:pt x="470" y="2767"/>
                    <a:pt x="492" y="2740"/>
                    <a:pt x="516" y="2735"/>
                  </a:cubicBezTo>
                  <a:cubicBezTo>
                    <a:pt x="586" y="2721"/>
                    <a:pt x="672" y="2726"/>
                    <a:pt x="707" y="2769"/>
                  </a:cubicBezTo>
                  <a:cubicBezTo>
                    <a:pt x="716" y="2780"/>
                    <a:pt x="717" y="2840"/>
                    <a:pt x="724" y="2855"/>
                  </a:cubicBezTo>
                  <a:cubicBezTo>
                    <a:pt x="724" y="2873"/>
                    <a:pt x="724" y="2879"/>
                    <a:pt x="724" y="2890"/>
                  </a:cubicBezTo>
                  <a:cubicBezTo>
                    <a:pt x="684" y="2904"/>
                    <a:pt x="647" y="2916"/>
                    <a:pt x="620" y="2925"/>
                  </a:cubicBezTo>
                  <a:cubicBezTo>
                    <a:pt x="562" y="2944"/>
                    <a:pt x="542" y="2945"/>
                    <a:pt x="499" y="2977"/>
                  </a:cubicBezTo>
                  <a:cubicBezTo>
                    <a:pt x="489" y="2984"/>
                    <a:pt x="470" y="3013"/>
                    <a:pt x="447" y="3028"/>
                  </a:cubicBezTo>
                  <a:cubicBezTo>
                    <a:pt x="442" y="3033"/>
                    <a:pt x="406" y="3038"/>
                    <a:pt x="395" y="3046"/>
                  </a:cubicBezTo>
                  <a:cubicBezTo>
                    <a:pt x="379" y="3058"/>
                    <a:pt x="347" y="3080"/>
                    <a:pt x="326" y="3098"/>
                  </a:cubicBezTo>
                  <a:cubicBezTo>
                    <a:pt x="310" y="3113"/>
                    <a:pt x="305" y="3117"/>
                    <a:pt x="309" y="3132"/>
                  </a:cubicBezTo>
                  <a:cubicBezTo>
                    <a:pt x="352" y="3179"/>
                    <a:pt x="375" y="3124"/>
                    <a:pt x="395" y="3185"/>
                  </a:cubicBezTo>
                  <a:cubicBezTo>
                    <a:pt x="420" y="3257"/>
                    <a:pt x="374" y="3287"/>
                    <a:pt x="430" y="3340"/>
                  </a:cubicBezTo>
                  <a:cubicBezTo>
                    <a:pt x="457" y="3367"/>
                    <a:pt x="412" y="3363"/>
                    <a:pt x="465" y="3374"/>
                  </a:cubicBezTo>
                  <a:cubicBezTo>
                    <a:pt x="551" y="3393"/>
                    <a:pt x="531" y="3330"/>
                    <a:pt x="568" y="3305"/>
                  </a:cubicBezTo>
                  <a:cubicBezTo>
                    <a:pt x="594" y="3288"/>
                    <a:pt x="588" y="3254"/>
                    <a:pt x="620" y="3236"/>
                  </a:cubicBezTo>
                  <a:cubicBezTo>
                    <a:pt x="649" y="3220"/>
                    <a:pt x="659" y="3234"/>
                    <a:pt x="689" y="3219"/>
                  </a:cubicBezTo>
                  <a:cubicBezTo>
                    <a:pt x="713" y="3207"/>
                    <a:pt x="723" y="3208"/>
                    <a:pt x="742" y="3201"/>
                  </a:cubicBezTo>
                  <a:cubicBezTo>
                    <a:pt x="770" y="3191"/>
                    <a:pt x="797" y="3172"/>
                    <a:pt x="828" y="3167"/>
                  </a:cubicBezTo>
                  <a:cubicBezTo>
                    <a:pt x="944" y="3151"/>
                    <a:pt x="1073" y="3167"/>
                    <a:pt x="1191" y="3167"/>
                  </a:cubicBezTo>
                  <a:cubicBezTo>
                    <a:pt x="1193" y="3219"/>
                    <a:pt x="1154" y="3258"/>
                    <a:pt x="1174" y="3305"/>
                  </a:cubicBezTo>
                  <a:cubicBezTo>
                    <a:pt x="1191" y="3345"/>
                    <a:pt x="1230" y="3334"/>
                    <a:pt x="1243" y="3374"/>
                  </a:cubicBezTo>
                  <a:cubicBezTo>
                    <a:pt x="1248" y="3388"/>
                    <a:pt x="1236" y="3415"/>
                    <a:pt x="1243" y="3427"/>
                  </a:cubicBezTo>
                  <a:cubicBezTo>
                    <a:pt x="1263" y="3451"/>
                    <a:pt x="1305" y="3400"/>
                    <a:pt x="1312" y="3444"/>
                  </a:cubicBezTo>
                  <a:cubicBezTo>
                    <a:pt x="1319" y="3489"/>
                    <a:pt x="1304" y="3538"/>
                    <a:pt x="1312" y="3582"/>
                  </a:cubicBezTo>
                  <a:cubicBezTo>
                    <a:pt x="1416" y="3582"/>
                    <a:pt x="1520" y="3582"/>
                    <a:pt x="1624" y="3582"/>
                  </a:cubicBezTo>
                  <a:cubicBezTo>
                    <a:pt x="1663" y="3640"/>
                    <a:pt x="1589" y="3651"/>
                    <a:pt x="1658" y="3686"/>
                  </a:cubicBezTo>
                  <a:cubicBezTo>
                    <a:pt x="1682" y="3699"/>
                    <a:pt x="1715" y="3656"/>
                    <a:pt x="1727" y="3669"/>
                  </a:cubicBezTo>
                  <a:cubicBezTo>
                    <a:pt x="1768" y="3712"/>
                    <a:pt x="1762" y="3702"/>
                    <a:pt x="1779" y="3755"/>
                  </a:cubicBezTo>
                  <a:cubicBezTo>
                    <a:pt x="1798" y="3811"/>
                    <a:pt x="1755" y="3883"/>
                    <a:pt x="1797" y="3928"/>
                  </a:cubicBezTo>
                  <a:cubicBezTo>
                    <a:pt x="1816" y="3950"/>
                    <a:pt x="1840" y="3954"/>
                    <a:pt x="1866" y="3963"/>
                  </a:cubicBezTo>
                  <a:cubicBezTo>
                    <a:pt x="1944" y="3990"/>
                    <a:pt x="2086" y="3959"/>
                    <a:pt x="2159" y="3946"/>
                  </a:cubicBezTo>
                  <a:cubicBezTo>
                    <a:pt x="2182" y="3941"/>
                    <a:pt x="2189" y="3932"/>
                    <a:pt x="2212" y="3928"/>
                  </a:cubicBezTo>
                  <a:cubicBezTo>
                    <a:pt x="2198" y="3915"/>
                    <a:pt x="2194" y="3909"/>
                    <a:pt x="2177" y="3894"/>
                  </a:cubicBezTo>
                  <a:cubicBezTo>
                    <a:pt x="2155" y="3876"/>
                    <a:pt x="2137" y="3884"/>
                    <a:pt x="2125" y="3859"/>
                  </a:cubicBezTo>
                  <a:cubicBezTo>
                    <a:pt x="2118" y="3845"/>
                    <a:pt x="2109" y="3843"/>
                    <a:pt x="2108" y="3808"/>
                  </a:cubicBezTo>
                  <a:cubicBezTo>
                    <a:pt x="2105" y="3734"/>
                    <a:pt x="2116" y="3727"/>
                    <a:pt x="2177" y="3704"/>
                  </a:cubicBezTo>
                  <a:cubicBezTo>
                    <a:pt x="2227" y="3684"/>
                    <a:pt x="2312" y="3707"/>
                    <a:pt x="2367" y="3704"/>
                  </a:cubicBezTo>
                  <a:cubicBezTo>
                    <a:pt x="2389" y="3666"/>
                    <a:pt x="2356" y="3642"/>
                    <a:pt x="2385" y="3617"/>
                  </a:cubicBezTo>
                  <a:cubicBezTo>
                    <a:pt x="2400" y="3604"/>
                    <a:pt x="2431" y="3567"/>
                    <a:pt x="2436" y="3565"/>
                  </a:cubicBezTo>
                  <a:cubicBezTo>
                    <a:pt x="2455" y="3555"/>
                    <a:pt x="2488" y="3576"/>
                    <a:pt x="2506" y="3565"/>
                  </a:cubicBezTo>
                  <a:cubicBezTo>
                    <a:pt x="2497" y="3549"/>
                    <a:pt x="2474" y="3519"/>
                    <a:pt x="2471" y="3513"/>
                  </a:cubicBezTo>
                  <a:cubicBezTo>
                    <a:pt x="2460" y="3493"/>
                    <a:pt x="2408" y="3483"/>
                    <a:pt x="2419" y="3444"/>
                  </a:cubicBezTo>
                  <a:cubicBezTo>
                    <a:pt x="2432" y="3401"/>
                    <a:pt x="2421" y="3426"/>
                    <a:pt x="2454" y="3392"/>
                  </a:cubicBezTo>
                  <a:cubicBezTo>
                    <a:pt x="2487" y="3358"/>
                    <a:pt x="2517" y="3366"/>
                    <a:pt x="2558" y="3358"/>
                  </a:cubicBezTo>
                  <a:cubicBezTo>
                    <a:pt x="2589" y="3351"/>
                    <a:pt x="2600" y="3361"/>
                    <a:pt x="2644" y="3374"/>
                  </a:cubicBezTo>
                  <a:cubicBezTo>
                    <a:pt x="2669" y="3382"/>
                    <a:pt x="2665" y="3409"/>
                    <a:pt x="2696" y="3427"/>
                  </a:cubicBezTo>
                  <a:cubicBezTo>
                    <a:pt x="2715" y="3438"/>
                    <a:pt x="2709" y="3452"/>
                    <a:pt x="2730" y="3461"/>
                  </a:cubicBezTo>
                  <a:cubicBezTo>
                    <a:pt x="2756" y="3471"/>
                    <a:pt x="2748" y="3471"/>
                    <a:pt x="2782" y="3478"/>
                  </a:cubicBezTo>
                  <a:cubicBezTo>
                    <a:pt x="2843" y="3492"/>
                    <a:pt x="2921" y="3459"/>
                    <a:pt x="2956" y="3461"/>
                  </a:cubicBezTo>
                  <a:cubicBezTo>
                    <a:pt x="2986" y="3462"/>
                    <a:pt x="3037" y="3462"/>
                    <a:pt x="3059" y="3478"/>
                  </a:cubicBezTo>
                  <a:cubicBezTo>
                    <a:pt x="3095" y="3505"/>
                    <a:pt x="3072" y="3469"/>
                    <a:pt x="3094" y="3513"/>
                  </a:cubicBezTo>
                  <a:cubicBezTo>
                    <a:pt x="3128" y="3583"/>
                    <a:pt x="3063" y="3632"/>
                    <a:pt x="3129" y="3686"/>
                  </a:cubicBezTo>
                  <a:cubicBezTo>
                    <a:pt x="3155" y="3708"/>
                    <a:pt x="3181" y="3698"/>
                    <a:pt x="3215" y="3704"/>
                  </a:cubicBezTo>
                  <a:cubicBezTo>
                    <a:pt x="3264" y="3711"/>
                    <a:pt x="3297" y="3695"/>
                    <a:pt x="3318" y="3686"/>
                  </a:cubicBezTo>
                  <a:cubicBezTo>
                    <a:pt x="3344" y="3675"/>
                    <a:pt x="3370" y="3673"/>
                    <a:pt x="3388" y="3651"/>
                  </a:cubicBezTo>
                  <a:cubicBezTo>
                    <a:pt x="3420" y="3613"/>
                    <a:pt x="3422" y="3574"/>
                    <a:pt x="3440" y="3531"/>
                  </a:cubicBezTo>
                  <a:cubicBezTo>
                    <a:pt x="3440" y="3513"/>
                    <a:pt x="3440" y="3507"/>
                    <a:pt x="3440" y="3496"/>
                  </a:cubicBezTo>
                  <a:cubicBezTo>
                    <a:pt x="3498" y="3500"/>
                    <a:pt x="3545" y="3502"/>
                    <a:pt x="3595" y="3513"/>
                  </a:cubicBezTo>
                  <a:cubicBezTo>
                    <a:pt x="3612" y="3517"/>
                    <a:pt x="3613" y="3526"/>
                    <a:pt x="3630" y="3531"/>
                  </a:cubicBezTo>
                  <a:cubicBezTo>
                    <a:pt x="3625" y="3508"/>
                    <a:pt x="3657" y="3500"/>
                    <a:pt x="3647" y="3478"/>
                  </a:cubicBezTo>
                  <a:cubicBezTo>
                    <a:pt x="3635" y="3451"/>
                    <a:pt x="3619" y="3448"/>
                    <a:pt x="3612" y="3427"/>
                  </a:cubicBezTo>
                  <a:cubicBezTo>
                    <a:pt x="3605" y="3401"/>
                    <a:pt x="3603" y="3408"/>
                    <a:pt x="3595" y="3374"/>
                  </a:cubicBezTo>
                  <a:cubicBezTo>
                    <a:pt x="3589" y="3350"/>
                    <a:pt x="3570" y="3335"/>
                    <a:pt x="3578" y="3305"/>
                  </a:cubicBezTo>
                  <a:cubicBezTo>
                    <a:pt x="3589" y="3260"/>
                    <a:pt x="3579" y="3261"/>
                    <a:pt x="3595" y="3236"/>
                  </a:cubicBezTo>
                  <a:cubicBezTo>
                    <a:pt x="3612" y="3211"/>
                    <a:pt x="3623" y="3202"/>
                    <a:pt x="3647" y="3185"/>
                  </a:cubicBezTo>
                  <a:cubicBezTo>
                    <a:pt x="3670" y="3169"/>
                    <a:pt x="3695" y="3185"/>
                    <a:pt x="3716" y="3167"/>
                  </a:cubicBezTo>
                  <a:cubicBezTo>
                    <a:pt x="3757" y="3134"/>
                    <a:pt x="3760" y="3154"/>
                    <a:pt x="3785" y="3115"/>
                  </a:cubicBezTo>
                  <a:cubicBezTo>
                    <a:pt x="3831" y="3047"/>
                    <a:pt x="3816" y="2987"/>
                    <a:pt x="3820" y="2908"/>
                  </a:cubicBezTo>
                  <a:cubicBezTo>
                    <a:pt x="3825" y="2813"/>
                    <a:pt x="3834" y="2723"/>
                    <a:pt x="3838" y="2631"/>
                  </a:cubicBezTo>
                  <a:cubicBezTo>
                    <a:pt x="3841" y="2568"/>
                    <a:pt x="3838" y="2504"/>
                    <a:pt x="3838" y="2440"/>
                  </a:cubicBezTo>
                  <a:cubicBezTo>
                    <a:pt x="3813" y="2442"/>
                    <a:pt x="3763" y="2417"/>
                    <a:pt x="3751" y="2423"/>
                  </a:cubicBezTo>
                  <a:cubicBezTo>
                    <a:pt x="3723" y="2436"/>
                    <a:pt x="3729" y="2465"/>
                    <a:pt x="3699" y="2475"/>
                  </a:cubicBezTo>
                  <a:cubicBezTo>
                    <a:pt x="3668" y="2486"/>
                    <a:pt x="3671" y="2501"/>
                    <a:pt x="3647" y="2509"/>
                  </a:cubicBezTo>
                  <a:cubicBezTo>
                    <a:pt x="3563" y="2539"/>
                    <a:pt x="3581" y="2511"/>
                    <a:pt x="3526" y="2562"/>
                  </a:cubicBezTo>
                  <a:cubicBezTo>
                    <a:pt x="3505" y="2581"/>
                    <a:pt x="3510" y="2573"/>
                    <a:pt x="3491" y="2596"/>
                  </a:cubicBezTo>
                  <a:cubicBezTo>
                    <a:pt x="3491" y="2616"/>
                    <a:pt x="3490" y="2623"/>
                    <a:pt x="3474" y="2631"/>
                  </a:cubicBezTo>
                  <a:cubicBezTo>
                    <a:pt x="3471" y="2608"/>
                    <a:pt x="3458" y="2602"/>
                    <a:pt x="3457" y="2578"/>
                  </a:cubicBezTo>
                  <a:cubicBezTo>
                    <a:pt x="3456" y="2544"/>
                    <a:pt x="3459" y="2510"/>
                    <a:pt x="3457" y="2475"/>
                  </a:cubicBezTo>
                  <a:cubicBezTo>
                    <a:pt x="3422" y="2478"/>
                    <a:pt x="3361" y="2493"/>
                    <a:pt x="3336" y="2492"/>
                  </a:cubicBezTo>
                  <a:cubicBezTo>
                    <a:pt x="3306" y="2491"/>
                    <a:pt x="3293" y="2475"/>
                    <a:pt x="3267" y="2475"/>
                  </a:cubicBezTo>
                  <a:cubicBezTo>
                    <a:pt x="3200" y="2475"/>
                    <a:pt x="3117" y="2468"/>
                    <a:pt x="3076" y="2458"/>
                  </a:cubicBezTo>
                  <a:cubicBezTo>
                    <a:pt x="3071" y="2456"/>
                    <a:pt x="3037" y="2425"/>
                    <a:pt x="3007" y="2423"/>
                  </a:cubicBezTo>
                  <a:cubicBezTo>
                    <a:pt x="2964" y="2420"/>
                    <a:pt x="2938" y="2440"/>
                    <a:pt x="2903" y="2440"/>
                  </a:cubicBezTo>
                  <a:cubicBezTo>
                    <a:pt x="2903" y="2326"/>
                    <a:pt x="2906" y="2210"/>
                    <a:pt x="2868" y="2129"/>
                  </a:cubicBezTo>
                  <a:cubicBezTo>
                    <a:pt x="2867" y="2124"/>
                    <a:pt x="2856" y="2080"/>
                    <a:pt x="2852" y="2077"/>
                  </a:cubicBezTo>
                  <a:cubicBezTo>
                    <a:pt x="2834" y="2062"/>
                    <a:pt x="2823" y="2073"/>
                    <a:pt x="2800" y="2059"/>
                  </a:cubicBezTo>
                  <a:cubicBezTo>
                    <a:pt x="2756" y="2035"/>
                    <a:pt x="2723" y="2039"/>
                    <a:pt x="2679" y="2008"/>
                  </a:cubicBezTo>
                  <a:cubicBezTo>
                    <a:pt x="2660" y="1994"/>
                    <a:pt x="2683" y="1964"/>
                    <a:pt x="2661" y="1956"/>
                  </a:cubicBezTo>
                  <a:cubicBezTo>
                    <a:pt x="2620" y="1938"/>
                    <a:pt x="2588" y="1946"/>
                    <a:pt x="2540" y="1939"/>
                  </a:cubicBezTo>
                  <a:cubicBezTo>
                    <a:pt x="2506" y="1934"/>
                    <a:pt x="2470" y="1941"/>
                    <a:pt x="2436" y="1939"/>
                  </a:cubicBezTo>
                  <a:cubicBezTo>
                    <a:pt x="2474" y="1837"/>
                    <a:pt x="2426" y="1840"/>
                    <a:pt x="2523" y="1766"/>
                  </a:cubicBezTo>
                  <a:cubicBezTo>
                    <a:pt x="2535" y="1757"/>
                    <a:pt x="2567" y="1754"/>
                    <a:pt x="2575" y="1748"/>
                  </a:cubicBezTo>
                  <a:cubicBezTo>
                    <a:pt x="2566" y="1716"/>
                    <a:pt x="2532" y="1703"/>
                    <a:pt x="2540" y="1662"/>
                  </a:cubicBezTo>
                  <a:cubicBezTo>
                    <a:pt x="2541" y="1658"/>
                    <a:pt x="2503" y="1635"/>
                    <a:pt x="2540" y="1610"/>
                  </a:cubicBezTo>
                  <a:cubicBezTo>
                    <a:pt x="2576" y="1585"/>
                    <a:pt x="2631" y="1614"/>
                    <a:pt x="2661" y="1593"/>
                  </a:cubicBezTo>
                  <a:cubicBezTo>
                    <a:pt x="2677" y="1582"/>
                    <a:pt x="2698" y="1568"/>
                    <a:pt x="2713" y="1540"/>
                  </a:cubicBezTo>
                  <a:cubicBezTo>
                    <a:pt x="2735" y="1500"/>
                    <a:pt x="2713" y="1460"/>
                    <a:pt x="2730" y="1419"/>
                  </a:cubicBezTo>
                  <a:cubicBezTo>
                    <a:pt x="2745" y="1384"/>
                    <a:pt x="2773" y="1341"/>
                    <a:pt x="2782" y="1316"/>
                  </a:cubicBezTo>
                  <a:cubicBezTo>
                    <a:pt x="2794" y="1284"/>
                    <a:pt x="2811" y="1289"/>
                    <a:pt x="2817" y="1264"/>
                  </a:cubicBezTo>
                  <a:cubicBezTo>
                    <a:pt x="2828" y="1218"/>
                    <a:pt x="2826" y="1132"/>
                    <a:pt x="2782" y="1108"/>
                  </a:cubicBezTo>
                  <a:cubicBezTo>
                    <a:pt x="2748" y="1089"/>
                    <a:pt x="2666" y="1115"/>
                    <a:pt x="2627" y="1108"/>
                  </a:cubicBezTo>
                  <a:cubicBezTo>
                    <a:pt x="2605" y="1069"/>
                    <a:pt x="2651" y="1024"/>
                    <a:pt x="2609" y="1004"/>
                  </a:cubicBezTo>
                  <a:cubicBezTo>
                    <a:pt x="2553" y="977"/>
                    <a:pt x="2468" y="1034"/>
                    <a:pt x="2419" y="987"/>
                  </a:cubicBezTo>
                  <a:cubicBezTo>
                    <a:pt x="2415" y="982"/>
                    <a:pt x="2387" y="892"/>
                    <a:pt x="2385" y="883"/>
                  </a:cubicBezTo>
                  <a:cubicBezTo>
                    <a:pt x="2372" y="833"/>
                    <a:pt x="2378" y="733"/>
                    <a:pt x="2402" y="693"/>
                  </a:cubicBezTo>
                  <a:cubicBezTo>
                    <a:pt x="2420" y="664"/>
                    <a:pt x="2459" y="666"/>
                    <a:pt x="2471" y="641"/>
                  </a:cubicBezTo>
                  <a:cubicBezTo>
                    <a:pt x="2487" y="606"/>
                    <a:pt x="2502" y="613"/>
                    <a:pt x="2506" y="572"/>
                  </a:cubicBezTo>
                  <a:cubicBezTo>
                    <a:pt x="2509" y="533"/>
                    <a:pt x="2505" y="497"/>
                    <a:pt x="2488" y="468"/>
                  </a:cubicBezTo>
                  <a:cubicBezTo>
                    <a:pt x="2480" y="453"/>
                    <a:pt x="2439" y="418"/>
                    <a:pt x="2436" y="416"/>
                  </a:cubicBezTo>
                  <a:cubicBezTo>
                    <a:pt x="2422" y="406"/>
                    <a:pt x="2397" y="402"/>
                    <a:pt x="2385" y="399"/>
                  </a:cubicBezTo>
                  <a:cubicBezTo>
                    <a:pt x="2316" y="379"/>
                    <a:pt x="2296" y="402"/>
                    <a:pt x="2246" y="364"/>
                  </a:cubicBezTo>
                  <a:cubicBezTo>
                    <a:pt x="2227" y="349"/>
                    <a:pt x="2202" y="321"/>
                    <a:pt x="2194" y="312"/>
                  </a:cubicBezTo>
                  <a:cubicBezTo>
                    <a:pt x="2180" y="296"/>
                    <a:pt x="2156" y="257"/>
                    <a:pt x="2143" y="243"/>
                  </a:cubicBezTo>
                  <a:cubicBezTo>
                    <a:pt x="2132" y="232"/>
                    <a:pt x="2101" y="206"/>
                    <a:pt x="2090" y="191"/>
                  </a:cubicBezTo>
                  <a:cubicBezTo>
                    <a:pt x="2060" y="147"/>
                    <a:pt x="2058" y="130"/>
                    <a:pt x="2039" y="87"/>
                  </a:cubicBezTo>
                  <a:cubicBezTo>
                    <a:pt x="2029" y="64"/>
                    <a:pt x="2030" y="42"/>
                    <a:pt x="2021" y="18"/>
                  </a:cubicBezTo>
                </a:path>
              </a:pathLst>
            </a:custGeom>
            <a:noFill/>
            <a:ln w="49213" cap="rnd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47" name="Text Box 47"/>
          <p:cNvSpPr txBox="1">
            <a:spLocks noChangeArrowheads="1"/>
          </p:cNvSpPr>
          <p:nvPr/>
        </p:nvSpPr>
        <p:spPr bwMode="auto">
          <a:xfrm>
            <a:off x="381000" y="3657600"/>
            <a:ext cx="8458200" cy="286232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Распространенной культурой в области является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яровой ячмень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он менее требователен к агроклиматическим условиям, отличается значительной скороспелостью. Служит сырьем для производства перловой, ячневой крупы и муки, также является хорошим кормом для животных. Возделывается повсеместно.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Озимый ячмень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- мало распространен, его площади находятся лишь на юге Ростовской области.</a:t>
            </a:r>
          </a:p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Посевы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ржи и ячменя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сосредоточены в северных районах области, это культуры малотребовательные к плодородию почв и теплу, однако их площади постоянно сокращаются.</a:t>
            </a:r>
          </a:p>
        </p:txBody>
      </p:sp>
      <p:pic>
        <p:nvPicPr>
          <p:cNvPr id="51248" name="Picture 48" descr="рожь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381000" y="457200"/>
            <a:ext cx="3886200" cy="29146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/>
        </p:spPr>
      </p:pic>
      <p:sp>
        <p:nvSpPr>
          <p:cNvPr id="51249" name="Text Box 49"/>
          <p:cNvSpPr txBox="1">
            <a:spLocks noChangeArrowheads="1"/>
          </p:cNvSpPr>
          <p:nvPr/>
        </p:nvSpPr>
        <p:spPr bwMode="auto">
          <a:xfrm>
            <a:off x="381000" y="457200"/>
            <a:ext cx="779463" cy="406400"/>
          </a:xfrm>
          <a:prstGeom prst="rect">
            <a:avLst/>
          </a:prstGeom>
          <a:solidFill>
            <a:srgbClr val="FFFFEB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800000"/>
                </a:solidFill>
              </a:rPr>
              <a:t>рожь</a:t>
            </a:r>
          </a:p>
        </p:txBody>
      </p:sp>
      <p:sp>
        <p:nvSpPr>
          <p:cNvPr id="51251" name="Oval 51"/>
          <p:cNvSpPr>
            <a:spLocks noChangeArrowheads="1"/>
          </p:cNvSpPr>
          <p:nvPr/>
        </p:nvSpPr>
        <p:spPr bwMode="auto">
          <a:xfrm>
            <a:off x="2971800" y="152400"/>
            <a:ext cx="3276600" cy="24384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i="1">
                <a:solidFill>
                  <a:srgbClr val="003300"/>
                </a:solidFill>
                <a:latin typeface="Arial Unicode MS" pitchFamily="34" charset="-128"/>
              </a:rPr>
              <a:t>Рожь и ячмень</a:t>
            </a:r>
          </a:p>
        </p:txBody>
      </p:sp>
      <p:pic>
        <p:nvPicPr>
          <p:cNvPr id="51252" name="Picture 52" descr="ячмень"/>
          <p:cNvPicPr>
            <a:picLocks noChangeAspect="1" noChangeArrowheads="1"/>
          </p:cNvPicPr>
          <p:nvPr/>
        </p:nvPicPr>
        <p:blipFill>
          <a:blip r:embed="rId5">
            <a:lum bright="-10000" contrast="20000"/>
          </a:blip>
          <a:srcRect/>
          <a:stretch>
            <a:fillRect/>
          </a:stretch>
        </p:blipFill>
        <p:spPr bwMode="auto">
          <a:xfrm>
            <a:off x="4876800" y="457200"/>
            <a:ext cx="3886200" cy="29146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/>
        </p:spPr>
      </p:pic>
      <p:sp>
        <p:nvSpPr>
          <p:cNvPr id="51253" name="Text Box 53"/>
          <p:cNvSpPr txBox="1">
            <a:spLocks noChangeArrowheads="1"/>
          </p:cNvSpPr>
          <p:nvPr/>
        </p:nvSpPr>
        <p:spPr bwMode="auto">
          <a:xfrm>
            <a:off x="7696200" y="457200"/>
            <a:ext cx="1054100" cy="406400"/>
          </a:xfrm>
          <a:prstGeom prst="rect">
            <a:avLst/>
          </a:prstGeom>
          <a:solidFill>
            <a:srgbClr val="FFFFEB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800000"/>
                </a:solidFill>
              </a:rPr>
              <a:t>ячмень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1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28324E-6 L -0.075 0.18868 " pathEditMode="relative" ptsTypes="AA">
                                      <p:cBhvr>
                                        <p:cTn id="21" dur="2000" fill="hold"/>
                                        <p:tgtEl>
                                          <p:spTgt spid="51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512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13873E-6 L 3.33333E-6 0.2552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1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0971 L 0.07917 0.1761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1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" y="8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512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10983E-6 L -0.00833 0.23307 " pathEditMode="relative" ptsTypes="AA">
                                      <p:cBhvr>
                                        <p:cTn id="31" dur="2000" fill="hold"/>
                                        <p:tgtEl>
                                          <p:spTgt spid="51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7" grpId="0" animBg="1"/>
      <p:bldP spid="51249" grpId="0" animBg="1"/>
      <p:bldP spid="51251" grpId="0" animBg="1"/>
      <p:bldP spid="5125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21" name="Group 13"/>
          <p:cNvGrpSpPr>
            <a:grpSpLocks noChangeAspect="1"/>
          </p:cNvGrpSpPr>
          <p:nvPr/>
        </p:nvGrpSpPr>
        <p:grpSpPr bwMode="auto">
          <a:xfrm>
            <a:off x="1490663" y="228600"/>
            <a:ext cx="6164262" cy="6400800"/>
            <a:chOff x="939" y="144"/>
            <a:chExt cx="3883" cy="4032"/>
          </a:xfrm>
        </p:grpSpPr>
        <p:sp>
          <p:nvSpPr>
            <p:cNvPr id="17420" name="AutoShape 12"/>
            <p:cNvSpPr>
              <a:spLocks noChangeAspect="1" noChangeArrowheads="1" noTextEdit="1"/>
            </p:cNvSpPr>
            <p:nvPr/>
          </p:nvSpPr>
          <p:spPr bwMode="auto">
            <a:xfrm>
              <a:off x="939" y="144"/>
              <a:ext cx="3883" cy="4032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955" y="158"/>
              <a:ext cx="3841" cy="3990"/>
            </a:xfrm>
            <a:custGeom>
              <a:avLst/>
              <a:gdLst/>
              <a:ahLst/>
              <a:cxnLst>
                <a:cxn ang="0">
                  <a:pos x="1935" y="191"/>
                </a:cxn>
                <a:cxn ang="0">
                  <a:pos x="1779" y="433"/>
                </a:cxn>
                <a:cxn ang="0">
                  <a:pos x="1537" y="537"/>
                </a:cxn>
                <a:cxn ang="0">
                  <a:pos x="1295" y="554"/>
                </a:cxn>
                <a:cxn ang="0">
                  <a:pos x="1104" y="623"/>
                </a:cxn>
                <a:cxn ang="0">
                  <a:pos x="1295" y="745"/>
                </a:cxn>
                <a:cxn ang="0">
                  <a:pos x="1104" y="987"/>
                </a:cxn>
                <a:cxn ang="0">
                  <a:pos x="984" y="1108"/>
                </a:cxn>
                <a:cxn ang="0">
                  <a:pos x="1243" y="1281"/>
                </a:cxn>
                <a:cxn ang="0">
                  <a:pos x="1070" y="1316"/>
                </a:cxn>
                <a:cxn ang="0">
                  <a:pos x="949" y="1454"/>
                </a:cxn>
                <a:cxn ang="0">
                  <a:pos x="1070" y="1593"/>
                </a:cxn>
                <a:cxn ang="0">
                  <a:pos x="1088" y="1817"/>
                </a:cxn>
                <a:cxn ang="0">
                  <a:pos x="1035" y="2025"/>
                </a:cxn>
                <a:cxn ang="0">
                  <a:pos x="862" y="2181"/>
                </a:cxn>
                <a:cxn ang="0">
                  <a:pos x="638" y="2112"/>
                </a:cxn>
                <a:cxn ang="0">
                  <a:pos x="413" y="2215"/>
                </a:cxn>
                <a:cxn ang="0">
                  <a:pos x="292" y="2371"/>
                </a:cxn>
                <a:cxn ang="0">
                  <a:pos x="102" y="2389"/>
                </a:cxn>
                <a:cxn ang="0">
                  <a:pos x="15" y="2631"/>
                </a:cxn>
                <a:cxn ang="0">
                  <a:pos x="84" y="2717"/>
                </a:cxn>
                <a:cxn ang="0">
                  <a:pos x="119" y="2804"/>
                </a:cxn>
                <a:cxn ang="0">
                  <a:pos x="395" y="2821"/>
                </a:cxn>
                <a:cxn ang="0">
                  <a:pos x="707" y="2769"/>
                </a:cxn>
                <a:cxn ang="0">
                  <a:pos x="620" y="2925"/>
                </a:cxn>
                <a:cxn ang="0">
                  <a:pos x="395" y="3046"/>
                </a:cxn>
                <a:cxn ang="0">
                  <a:pos x="395" y="3185"/>
                </a:cxn>
                <a:cxn ang="0">
                  <a:pos x="568" y="3305"/>
                </a:cxn>
                <a:cxn ang="0">
                  <a:pos x="742" y="3201"/>
                </a:cxn>
                <a:cxn ang="0">
                  <a:pos x="1174" y="3305"/>
                </a:cxn>
                <a:cxn ang="0">
                  <a:pos x="1312" y="3444"/>
                </a:cxn>
                <a:cxn ang="0">
                  <a:pos x="1658" y="3686"/>
                </a:cxn>
                <a:cxn ang="0">
                  <a:pos x="1797" y="3928"/>
                </a:cxn>
                <a:cxn ang="0">
                  <a:pos x="2212" y="3928"/>
                </a:cxn>
                <a:cxn ang="0">
                  <a:pos x="2108" y="3808"/>
                </a:cxn>
                <a:cxn ang="0">
                  <a:pos x="2385" y="3617"/>
                </a:cxn>
                <a:cxn ang="0">
                  <a:pos x="2471" y="3513"/>
                </a:cxn>
                <a:cxn ang="0">
                  <a:pos x="2558" y="3358"/>
                </a:cxn>
                <a:cxn ang="0">
                  <a:pos x="2730" y="3461"/>
                </a:cxn>
                <a:cxn ang="0">
                  <a:pos x="3059" y="3478"/>
                </a:cxn>
                <a:cxn ang="0">
                  <a:pos x="3215" y="3704"/>
                </a:cxn>
                <a:cxn ang="0">
                  <a:pos x="3440" y="3531"/>
                </a:cxn>
                <a:cxn ang="0">
                  <a:pos x="3630" y="3531"/>
                </a:cxn>
                <a:cxn ang="0">
                  <a:pos x="3595" y="3374"/>
                </a:cxn>
                <a:cxn ang="0">
                  <a:pos x="3647" y="3185"/>
                </a:cxn>
                <a:cxn ang="0">
                  <a:pos x="3820" y="2908"/>
                </a:cxn>
                <a:cxn ang="0">
                  <a:pos x="3751" y="2423"/>
                </a:cxn>
                <a:cxn ang="0">
                  <a:pos x="3526" y="2562"/>
                </a:cxn>
                <a:cxn ang="0">
                  <a:pos x="3457" y="2578"/>
                </a:cxn>
                <a:cxn ang="0">
                  <a:pos x="3267" y="2475"/>
                </a:cxn>
                <a:cxn ang="0">
                  <a:pos x="2903" y="2440"/>
                </a:cxn>
                <a:cxn ang="0">
                  <a:pos x="2800" y="2059"/>
                </a:cxn>
                <a:cxn ang="0">
                  <a:pos x="2540" y="1939"/>
                </a:cxn>
                <a:cxn ang="0">
                  <a:pos x="2575" y="1748"/>
                </a:cxn>
                <a:cxn ang="0">
                  <a:pos x="2661" y="1593"/>
                </a:cxn>
                <a:cxn ang="0">
                  <a:pos x="2782" y="1316"/>
                </a:cxn>
                <a:cxn ang="0">
                  <a:pos x="2627" y="1108"/>
                </a:cxn>
                <a:cxn ang="0">
                  <a:pos x="2385" y="883"/>
                </a:cxn>
                <a:cxn ang="0">
                  <a:pos x="2506" y="572"/>
                </a:cxn>
                <a:cxn ang="0">
                  <a:pos x="2385" y="399"/>
                </a:cxn>
                <a:cxn ang="0">
                  <a:pos x="2143" y="243"/>
                </a:cxn>
                <a:cxn ang="0">
                  <a:pos x="2021" y="18"/>
                </a:cxn>
              </a:cxnLst>
              <a:rect l="0" t="0" r="r" b="b"/>
              <a:pathLst>
                <a:path w="3841" h="3990">
                  <a:moveTo>
                    <a:pt x="2004" y="0"/>
                  </a:moveTo>
                  <a:cubicBezTo>
                    <a:pt x="1981" y="0"/>
                    <a:pt x="1958" y="0"/>
                    <a:pt x="1935" y="0"/>
                  </a:cubicBezTo>
                  <a:cubicBezTo>
                    <a:pt x="1935" y="64"/>
                    <a:pt x="1935" y="127"/>
                    <a:pt x="1935" y="191"/>
                  </a:cubicBezTo>
                  <a:cubicBezTo>
                    <a:pt x="1864" y="239"/>
                    <a:pt x="1879" y="177"/>
                    <a:pt x="1831" y="260"/>
                  </a:cubicBezTo>
                  <a:cubicBezTo>
                    <a:pt x="1811" y="296"/>
                    <a:pt x="1821" y="349"/>
                    <a:pt x="1797" y="381"/>
                  </a:cubicBezTo>
                  <a:cubicBezTo>
                    <a:pt x="1788" y="393"/>
                    <a:pt x="1790" y="422"/>
                    <a:pt x="1779" y="433"/>
                  </a:cubicBezTo>
                  <a:cubicBezTo>
                    <a:pt x="1749" y="467"/>
                    <a:pt x="1717" y="468"/>
                    <a:pt x="1675" y="485"/>
                  </a:cubicBezTo>
                  <a:cubicBezTo>
                    <a:pt x="1654" y="493"/>
                    <a:pt x="1645" y="493"/>
                    <a:pt x="1624" y="503"/>
                  </a:cubicBezTo>
                  <a:cubicBezTo>
                    <a:pt x="1593" y="517"/>
                    <a:pt x="1560" y="526"/>
                    <a:pt x="1537" y="537"/>
                  </a:cubicBezTo>
                  <a:cubicBezTo>
                    <a:pt x="1491" y="559"/>
                    <a:pt x="1474" y="588"/>
                    <a:pt x="1416" y="589"/>
                  </a:cubicBezTo>
                  <a:cubicBezTo>
                    <a:pt x="1386" y="590"/>
                    <a:pt x="1372" y="569"/>
                    <a:pt x="1347" y="572"/>
                  </a:cubicBezTo>
                  <a:cubicBezTo>
                    <a:pt x="1318" y="575"/>
                    <a:pt x="1335" y="543"/>
                    <a:pt x="1295" y="554"/>
                  </a:cubicBezTo>
                  <a:cubicBezTo>
                    <a:pt x="1271" y="561"/>
                    <a:pt x="1249" y="605"/>
                    <a:pt x="1243" y="607"/>
                  </a:cubicBezTo>
                  <a:cubicBezTo>
                    <a:pt x="1216" y="613"/>
                    <a:pt x="1191" y="579"/>
                    <a:pt x="1174" y="589"/>
                  </a:cubicBezTo>
                  <a:cubicBezTo>
                    <a:pt x="1148" y="605"/>
                    <a:pt x="1130" y="589"/>
                    <a:pt x="1104" y="623"/>
                  </a:cubicBezTo>
                  <a:cubicBezTo>
                    <a:pt x="1093" y="638"/>
                    <a:pt x="1097" y="691"/>
                    <a:pt x="1088" y="710"/>
                  </a:cubicBezTo>
                  <a:cubicBezTo>
                    <a:pt x="1088" y="716"/>
                    <a:pt x="1088" y="721"/>
                    <a:pt x="1088" y="727"/>
                  </a:cubicBezTo>
                  <a:cubicBezTo>
                    <a:pt x="1158" y="735"/>
                    <a:pt x="1221" y="742"/>
                    <a:pt x="1295" y="745"/>
                  </a:cubicBezTo>
                  <a:cubicBezTo>
                    <a:pt x="1295" y="802"/>
                    <a:pt x="1295" y="860"/>
                    <a:pt x="1295" y="918"/>
                  </a:cubicBezTo>
                  <a:cubicBezTo>
                    <a:pt x="1232" y="925"/>
                    <a:pt x="1159" y="906"/>
                    <a:pt x="1122" y="935"/>
                  </a:cubicBezTo>
                  <a:cubicBezTo>
                    <a:pt x="1102" y="950"/>
                    <a:pt x="1120" y="973"/>
                    <a:pt x="1104" y="987"/>
                  </a:cubicBezTo>
                  <a:cubicBezTo>
                    <a:pt x="1096" y="994"/>
                    <a:pt x="1079" y="1032"/>
                    <a:pt x="1070" y="1039"/>
                  </a:cubicBezTo>
                  <a:cubicBezTo>
                    <a:pt x="1068" y="1041"/>
                    <a:pt x="1018" y="1056"/>
                    <a:pt x="1018" y="1056"/>
                  </a:cubicBezTo>
                  <a:cubicBezTo>
                    <a:pt x="1000" y="1088"/>
                    <a:pt x="984" y="1046"/>
                    <a:pt x="984" y="1108"/>
                  </a:cubicBezTo>
                  <a:cubicBezTo>
                    <a:pt x="984" y="1123"/>
                    <a:pt x="1007" y="1141"/>
                    <a:pt x="1018" y="1160"/>
                  </a:cubicBezTo>
                  <a:cubicBezTo>
                    <a:pt x="1030" y="1180"/>
                    <a:pt x="1047" y="1234"/>
                    <a:pt x="1070" y="1246"/>
                  </a:cubicBezTo>
                  <a:cubicBezTo>
                    <a:pt x="1133" y="1279"/>
                    <a:pt x="1180" y="1231"/>
                    <a:pt x="1243" y="1281"/>
                  </a:cubicBezTo>
                  <a:cubicBezTo>
                    <a:pt x="1243" y="1298"/>
                    <a:pt x="1243" y="1304"/>
                    <a:pt x="1243" y="1316"/>
                  </a:cubicBezTo>
                  <a:cubicBezTo>
                    <a:pt x="1214" y="1314"/>
                    <a:pt x="1203" y="1297"/>
                    <a:pt x="1174" y="1298"/>
                  </a:cubicBezTo>
                  <a:cubicBezTo>
                    <a:pt x="1137" y="1301"/>
                    <a:pt x="1078" y="1312"/>
                    <a:pt x="1070" y="1316"/>
                  </a:cubicBezTo>
                  <a:cubicBezTo>
                    <a:pt x="1040" y="1330"/>
                    <a:pt x="1022" y="1333"/>
                    <a:pt x="1001" y="1350"/>
                  </a:cubicBezTo>
                  <a:cubicBezTo>
                    <a:pt x="981" y="1366"/>
                    <a:pt x="978" y="1380"/>
                    <a:pt x="966" y="1402"/>
                  </a:cubicBezTo>
                  <a:cubicBezTo>
                    <a:pt x="954" y="1426"/>
                    <a:pt x="957" y="1434"/>
                    <a:pt x="949" y="1454"/>
                  </a:cubicBezTo>
                  <a:cubicBezTo>
                    <a:pt x="943" y="1469"/>
                    <a:pt x="953" y="1490"/>
                    <a:pt x="949" y="1506"/>
                  </a:cubicBezTo>
                  <a:cubicBezTo>
                    <a:pt x="995" y="1506"/>
                    <a:pt x="1041" y="1506"/>
                    <a:pt x="1088" y="1506"/>
                  </a:cubicBezTo>
                  <a:cubicBezTo>
                    <a:pt x="1077" y="1538"/>
                    <a:pt x="1078" y="1576"/>
                    <a:pt x="1070" y="1593"/>
                  </a:cubicBezTo>
                  <a:cubicBezTo>
                    <a:pt x="1060" y="1614"/>
                    <a:pt x="1019" y="1637"/>
                    <a:pt x="1018" y="1662"/>
                  </a:cubicBezTo>
                  <a:cubicBezTo>
                    <a:pt x="1016" y="1697"/>
                    <a:pt x="1031" y="1719"/>
                    <a:pt x="1035" y="1731"/>
                  </a:cubicBezTo>
                  <a:cubicBezTo>
                    <a:pt x="1043" y="1756"/>
                    <a:pt x="1083" y="1794"/>
                    <a:pt x="1088" y="1817"/>
                  </a:cubicBezTo>
                  <a:cubicBezTo>
                    <a:pt x="1097" y="1866"/>
                    <a:pt x="1099" y="1872"/>
                    <a:pt x="1088" y="1921"/>
                  </a:cubicBezTo>
                  <a:cubicBezTo>
                    <a:pt x="1080" y="1956"/>
                    <a:pt x="1058" y="1947"/>
                    <a:pt x="1053" y="1973"/>
                  </a:cubicBezTo>
                  <a:cubicBezTo>
                    <a:pt x="1048" y="1994"/>
                    <a:pt x="1045" y="1999"/>
                    <a:pt x="1035" y="2025"/>
                  </a:cubicBezTo>
                  <a:cubicBezTo>
                    <a:pt x="1024" y="2055"/>
                    <a:pt x="1034" y="2084"/>
                    <a:pt x="1018" y="2112"/>
                  </a:cubicBezTo>
                  <a:cubicBezTo>
                    <a:pt x="1010" y="2125"/>
                    <a:pt x="1006" y="2151"/>
                    <a:pt x="984" y="2163"/>
                  </a:cubicBezTo>
                  <a:cubicBezTo>
                    <a:pt x="944" y="2186"/>
                    <a:pt x="911" y="2178"/>
                    <a:pt x="862" y="2181"/>
                  </a:cubicBezTo>
                  <a:cubicBezTo>
                    <a:pt x="839" y="2182"/>
                    <a:pt x="834" y="2163"/>
                    <a:pt x="811" y="2163"/>
                  </a:cubicBezTo>
                  <a:cubicBezTo>
                    <a:pt x="758" y="2163"/>
                    <a:pt x="715" y="2156"/>
                    <a:pt x="689" y="2146"/>
                  </a:cubicBezTo>
                  <a:cubicBezTo>
                    <a:pt x="673" y="2140"/>
                    <a:pt x="647" y="2115"/>
                    <a:pt x="638" y="2112"/>
                  </a:cubicBezTo>
                  <a:cubicBezTo>
                    <a:pt x="605" y="2099"/>
                    <a:pt x="590" y="2078"/>
                    <a:pt x="551" y="2077"/>
                  </a:cubicBezTo>
                  <a:cubicBezTo>
                    <a:pt x="450" y="2075"/>
                    <a:pt x="491" y="2093"/>
                    <a:pt x="447" y="2146"/>
                  </a:cubicBezTo>
                  <a:cubicBezTo>
                    <a:pt x="428" y="2169"/>
                    <a:pt x="424" y="2190"/>
                    <a:pt x="413" y="2215"/>
                  </a:cubicBezTo>
                  <a:cubicBezTo>
                    <a:pt x="407" y="2228"/>
                    <a:pt x="403" y="2276"/>
                    <a:pt x="395" y="2285"/>
                  </a:cubicBezTo>
                  <a:cubicBezTo>
                    <a:pt x="387" y="2295"/>
                    <a:pt x="365" y="2313"/>
                    <a:pt x="361" y="2319"/>
                  </a:cubicBezTo>
                  <a:cubicBezTo>
                    <a:pt x="341" y="2346"/>
                    <a:pt x="324" y="2360"/>
                    <a:pt x="292" y="2371"/>
                  </a:cubicBezTo>
                  <a:cubicBezTo>
                    <a:pt x="284" y="2374"/>
                    <a:pt x="268" y="2402"/>
                    <a:pt x="240" y="2406"/>
                  </a:cubicBezTo>
                  <a:cubicBezTo>
                    <a:pt x="214" y="2408"/>
                    <a:pt x="213" y="2368"/>
                    <a:pt x="188" y="2371"/>
                  </a:cubicBezTo>
                  <a:cubicBezTo>
                    <a:pt x="145" y="2377"/>
                    <a:pt x="123" y="2364"/>
                    <a:pt x="102" y="2389"/>
                  </a:cubicBezTo>
                  <a:cubicBezTo>
                    <a:pt x="83" y="2409"/>
                    <a:pt x="95" y="2418"/>
                    <a:pt x="84" y="2458"/>
                  </a:cubicBezTo>
                  <a:cubicBezTo>
                    <a:pt x="76" y="2489"/>
                    <a:pt x="69" y="2568"/>
                    <a:pt x="67" y="2578"/>
                  </a:cubicBezTo>
                  <a:cubicBezTo>
                    <a:pt x="62" y="2606"/>
                    <a:pt x="0" y="2607"/>
                    <a:pt x="15" y="2631"/>
                  </a:cubicBezTo>
                  <a:cubicBezTo>
                    <a:pt x="48" y="2683"/>
                    <a:pt x="79" y="2636"/>
                    <a:pt x="119" y="2665"/>
                  </a:cubicBezTo>
                  <a:cubicBezTo>
                    <a:pt x="125" y="2665"/>
                    <a:pt x="130" y="2665"/>
                    <a:pt x="136" y="2665"/>
                  </a:cubicBezTo>
                  <a:cubicBezTo>
                    <a:pt x="123" y="2681"/>
                    <a:pt x="97" y="2693"/>
                    <a:pt x="84" y="2717"/>
                  </a:cubicBezTo>
                  <a:cubicBezTo>
                    <a:pt x="66" y="2750"/>
                    <a:pt x="46" y="2769"/>
                    <a:pt x="33" y="2804"/>
                  </a:cubicBezTo>
                  <a:cubicBezTo>
                    <a:pt x="33" y="2821"/>
                    <a:pt x="33" y="2827"/>
                    <a:pt x="33" y="2838"/>
                  </a:cubicBezTo>
                  <a:cubicBezTo>
                    <a:pt x="54" y="2832"/>
                    <a:pt x="118" y="2804"/>
                    <a:pt x="119" y="2804"/>
                  </a:cubicBezTo>
                  <a:cubicBezTo>
                    <a:pt x="149" y="2798"/>
                    <a:pt x="198" y="2787"/>
                    <a:pt x="222" y="2786"/>
                  </a:cubicBezTo>
                  <a:cubicBezTo>
                    <a:pt x="271" y="2785"/>
                    <a:pt x="306" y="2798"/>
                    <a:pt x="344" y="2804"/>
                  </a:cubicBezTo>
                  <a:cubicBezTo>
                    <a:pt x="352" y="2805"/>
                    <a:pt x="381" y="2818"/>
                    <a:pt x="395" y="2821"/>
                  </a:cubicBezTo>
                  <a:cubicBezTo>
                    <a:pt x="416" y="2809"/>
                    <a:pt x="424" y="2783"/>
                    <a:pt x="465" y="2769"/>
                  </a:cubicBezTo>
                  <a:cubicBezTo>
                    <a:pt x="470" y="2767"/>
                    <a:pt x="492" y="2740"/>
                    <a:pt x="516" y="2735"/>
                  </a:cubicBezTo>
                  <a:cubicBezTo>
                    <a:pt x="586" y="2721"/>
                    <a:pt x="672" y="2726"/>
                    <a:pt x="707" y="2769"/>
                  </a:cubicBezTo>
                  <a:cubicBezTo>
                    <a:pt x="716" y="2780"/>
                    <a:pt x="717" y="2840"/>
                    <a:pt x="724" y="2855"/>
                  </a:cubicBezTo>
                  <a:cubicBezTo>
                    <a:pt x="724" y="2873"/>
                    <a:pt x="724" y="2879"/>
                    <a:pt x="724" y="2890"/>
                  </a:cubicBezTo>
                  <a:cubicBezTo>
                    <a:pt x="684" y="2904"/>
                    <a:pt x="647" y="2916"/>
                    <a:pt x="620" y="2925"/>
                  </a:cubicBezTo>
                  <a:cubicBezTo>
                    <a:pt x="562" y="2944"/>
                    <a:pt x="542" y="2945"/>
                    <a:pt x="499" y="2977"/>
                  </a:cubicBezTo>
                  <a:cubicBezTo>
                    <a:pt x="489" y="2984"/>
                    <a:pt x="470" y="3013"/>
                    <a:pt x="447" y="3028"/>
                  </a:cubicBezTo>
                  <a:cubicBezTo>
                    <a:pt x="442" y="3033"/>
                    <a:pt x="406" y="3038"/>
                    <a:pt x="395" y="3046"/>
                  </a:cubicBezTo>
                  <a:cubicBezTo>
                    <a:pt x="379" y="3058"/>
                    <a:pt x="347" y="3080"/>
                    <a:pt x="326" y="3098"/>
                  </a:cubicBezTo>
                  <a:cubicBezTo>
                    <a:pt x="310" y="3113"/>
                    <a:pt x="305" y="3117"/>
                    <a:pt x="309" y="3132"/>
                  </a:cubicBezTo>
                  <a:cubicBezTo>
                    <a:pt x="352" y="3179"/>
                    <a:pt x="375" y="3124"/>
                    <a:pt x="395" y="3185"/>
                  </a:cubicBezTo>
                  <a:cubicBezTo>
                    <a:pt x="420" y="3257"/>
                    <a:pt x="374" y="3287"/>
                    <a:pt x="430" y="3340"/>
                  </a:cubicBezTo>
                  <a:cubicBezTo>
                    <a:pt x="457" y="3367"/>
                    <a:pt x="412" y="3363"/>
                    <a:pt x="465" y="3374"/>
                  </a:cubicBezTo>
                  <a:cubicBezTo>
                    <a:pt x="551" y="3393"/>
                    <a:pt x="531" y="3330"/>
                    <a:pt x="568" y="3305"/>
                  </a:cubicBezTo>
                  <a:cubicBezTo>
                    <a:pt x="594" y="3288"/>
                    <a:pt x="588" y="3254"/>
                    <a:pt x="620" y="3236"/>
                  </a:cubicBezTo>
                  <a:cubicBezTo>
                    <a:pt x="649" y="3220"/>
                    <a:pt x="659" y="3234"/>
                    <a:pt x="689" y="3219"/>
                  </a:cubicBezTo>
                  <a:cubicBezTo>
                    <a:pt x="713" y="3207"/>
                    <a:pt x="723" y="3208"/>
                    <a:pt x="742" y="3201"/>
                  </a:cubicBezTo>
                  <a:cubicBezTo>
                    <a:pt x="770" y="3191"/>
                    <a:pt x="797" y="3172"/>
                    <a:pt x="828" y="3167"/>
                  </a:cubicBezTo>
                  <a:cubicBezTo>
                    <a:pt x="944" y="3151"/>
                    <a:pt x="1073" y="3167"/>
                    <a:pt x="1191" y="3167"/>
                  </a:cubicBezTo>
                  <a:cubicBezTo>
                    <a:pt x="1193" y="3219"/>
                    <a:pt x="1154" y="3258"/>
                    <a:pt x="1174" y="3305"/>
                  </a:cubicBezTo>
                  <a:cubicBezTo>
                    <a:pt x="1191" y="3345"/>
                    <a:pt x="1230" y="3334"/>
                    <a:pt x="1243" y="3374"/>
                  </a:cubicBezTo>
                  <a:cubicBezTo>
                    <a:pt x="1248" y="3388"/>
                    <a:pt x="1236" y="3415"/>
                    <a:pt x="1243" y="3427"/>
                  </a:cubicBezTo>
                  <a:cubicBezTo>
                    <a:pt x="1263" y="3451"/>
                    <a:pt x="1305" y="3400"/>
                    <a:pt x="1312" y="3444"/>
                  </a:cubicBezTo>
                  <a:cubicBezTo>
                    <a:pt x="1319" y="3489"/>
                    <a:pt x="1304" y="3538"/>
                    <a:pt x="1312" y="3582"/>
                  </a:cubicBezTo>
                  <a:cubicBezTo>
                    <a:pt x="1416" y="3582"/>
                    <a:pt x="1520" y="3582"/>
                    <a:pt x="1624" y="3582"/>
                  </a:cubicBezTo>
                  <a:cubicBezTo>
                    <a:pt x="1663" y="3640"/>
                    <a:pt x="1589" y="3651"/>
                    <a:pt x="1658" y="3686"/>
                  </a:cubicBezTo>
                  <a:cubicBezTo>
                    <a:pt x="1682" y="3699"/>
                    <a:pt x="1715" y="3656"/>
                    <a:pt x="1727" y="3669"/>
                  </a:cubicBezTo>
                  <a:cubicBezTo>
                    <a:pt x="1768" y="3712"/>
                    <a:pt x="1762" y="3702"/>
                    <a:pt x="1779" y="3755"/>
                  </a:cubicBezTo>
                  <a:cubicBezTo>
                    <a:pt x="1798" y="3811"/>
                    <a:pt x="1755" y="3883"/>
                    <a:pt x="1797" y="3928"/>
                  </a:cubicBezTo>
                  <a:cubicBezTo>
                    <a:pt x="1816" y="3950"/>
                    <a:pt x="1840" y="3954"/>
                    <a:pt x="1866" y="3963"/>
                  </a:cubicBezTo>
                  <a:cubicBezTo>
                    <a:pt x="1944" y="3990"/>
                    <a:pt x="2086" y="3959"/>
                    <a:pt x="2159" y="3946"/>
                  </a:cubicBezTo>
                  <a:cubicBezTo>
                    <a:pt x="2182" y="3941"/>
                    <a:pt x="2189" y="3932"/>
                    <a:pt x="2212" y="3928"/>
                  </a:cubicBezTo>
                  <a:cubicBezTo>
                    <a:pt x="2198" y="3915"/>
                    <a:pt x="2194" y="3909"/>
                    <a:pt x="2177" y="3894"/>
                  </a:cubicBezTo>
                  <a:cubicBezTo>
                    <a:pt x="2155" y="3876"/>
                    <a:pt x="2137" y="3884"/>
                    <a:pt x="2125" y="3859"/>
                  </a:cubicBezTo>
                  <a:cubicBezTo>
                    <a:pt x="2118" y="3845"/>
                    <a:pt x="2109" y="3843"/>
                    <a:pt x="2108" y="3808"/>
                  </a:cubicBezTo>
                  <a:cubicBezTo>
                    <a:pt x="2105" y="3734"/>
                    <a:pt x="2116" y="3727"/>
                    <a:pt x="2177" y="3704"/>
                  </a:cubicBezTo>
                  <a:cubicBezTo>
                    <a:pt x="2227" y="3684"/>
                    <a:pt x="2312" y="3707"/>
                    <a:pt x="2367" y="3704"/>
                  </a:cubicBezTo>
                  <a:cubicBezTo>
                    <a:pt x="2389" y="3666"/>
                    <a:pt x="2356" y="3642"/>
                    <a:pt x="2385" y="3617"/>
                  </a:cubicBezTo>
                  <a:cubicBezTo>
                    <a:pt x="2400" y="3604"/>
                    <a:pt x="2431" y="3567"/>
                    <a:pt x="2436" y="3565"/>
                  </a:cubicBezTo>
                  <a:cubicBezTo>
                    <a:pt x="2455" y="3555"/>
                    <a:pt x="2488" y="3576"/>
                    <a:pt x="2506" y="3565"/>
                  </a:cubicBezTo>
                  <a:cubicBezTo>
                    <a:pt x="2497" y="3549"/>
                    <a:pt x="2474" y="3519"/>
                    <a:pt x="2471" y="3513"/>
                  </a:cubicBezTo>
                  <a:cubicBezTo>
                    <a:pt x="2460" y="3493"/>
                    <a:pt x="2408" y="3483"/>
                    <a:pt x="2419" y="3444"/>
                  </a:cubicBezTo>
                  <a:cubicBezTo>
                    <a:pt x="2432" y="3401"/>
                    <a:pt x="2421" y="3426"/>
                    <a:pt x="2454" y="3392"/>
                  </a:cubicBezTo>
                  <a:cubicBezTo>
                    <a:pt x="2487" y="3358"/>
                    <a:pt x="2517" y="3366"/>
                    <a:pt x="2558" y="3358"/>
                  </a:cubicBezTo>
                  <a:cubicBezTo>
                    <a:pt x="2589" y="3351"/>
                    <a:pt x="2600" y="3361"/>
                    <a:pt x="2644" y="3374"/>
                  </a:cubicBezTo>
                  <a:cubicBezTo>
                    <a:pt x="2669" y="3382"/>
                    <a:pt x="2665" y="3409"/>
                    <a:pt x="2696" y="3427"/>
                  </a:cubicBezTo>
                  <a:cubicBezTo>
                    <a:pt x="2715" y="3438"/>
                    <a:pt x="2709" y="3452"/>
                    <a:pt x="2730" y="3461"/>
                  </a:cubicBezTo>
                  <a:cubicBezTo>
                    <a:pt x="2756" y="3471"/>
                    <a:pt x="2748" y="3471"/>
                    <a:pt x="2782" y="3478"/>
                  </a:cubicBezTo>
                  <a:cubicBezTo>
                    <a:pt x="2843" y="3492"/>
                    <a:pt x="2921" y="3459"/>
                    <a:pt x="2956" y="3461"/>
                  </a:cubicBezTo>
                  <a:cubicBezTo>
                    <a:pt x="2986" y="3462"/>
                    <a:pt x="3037" y="3462"/>
                    <a:pt x="3059" y="3478"/>
                  </a:cubicBezTo>
                  <a:cubicBezTo>
                    <a:pt x="3095" y="3505"/>
                    <a:pt x="3072" y="3469"/>
                    <a:pt x="3094" y="3513"/>
                  </a:cubicBezTo>
                  <a:cubicBezTo>
                    <a:pt x="3128" y="3583"/>
                    <a:pt x="3063" y="3632"/>
                    <a:pt x="3129" y="3686"/>
                  </a:cubicBezTo>
                  <a:cubicBezTo>
                    <a:pt x="3155" y="3708"/>
                    <a:pt x="3181" y="3698"/>
                    <a:pt x="3215" y="3704"/>
                  </a:cubicBezTo>
                  <a:cubicBezTo>
                    <a:pt x="3264" y="3711"/>
                    <a:pt x="3297" y="3695"/>
                    <a:pt x="3318" y="3686"/>
                  </a:cubicBezTo>
                  <a:cubicBezTo>
                    <a:pt x="3344" y="3675"/>
                    <a:pt x="3370" y="3673"/>
                    <a:pt x="3388" y="3651"/>
                  </a:cubicBezTo>
                  <a:cubicBezTo>
                    <a:pt x="3420" y="3613"/>
                    <a:pt x="3422" y="3574"/>
                    <a:pt x="3440" y="3531"/>
                  </a:cubicBezTo>
                  <a:cubicBezTo>
                    <a:pt x="3440" y="3513"/>
                    <a:pt x="3440" y="3507"/>
                    <a:pt x="3440" y="3496"/>
                  </a:cubicBezTo>
                  <a:cubicBezTo>
                    <a:pt x="3498" y="3500"/>
                    <a:pt x="3545" y="3502"/>
                    <a:pt x="3595" y="3513"/>
                  </a:cubicBezTo>
                  <a:cubicBezTo>
                    <a:pt x="3612" y="3517"/>
                    <a:pt x="3613" y="3526"/>
                    <a:pt x="3630" y="3531"/>
                  </a:cubicBezTo>
                  <a:cubicBezTo>
                    <a:pt x="3625" y="3508"/>
                    <a:pt x="3657" y="3500"/>
                    <a:pt x="3647" y="3478"/>
                  </a:cubicBezTo>
                  <a:cubicBezTo>
                    <a:pt x="3635" y="3451"/>
                    <a:pt x="3619" y="3448"/>
                    <a:pt x="3612" y="3427"/>
                  </a:cubicBezTo>
                  <a:cubicBezTo>
                    <a:pt x="3605" y="3401"/>
                    <a:pt x="3603" y="3408"/>
                    <a:pt x="3595" y="3374"/>
                  </a:cubicBezTo>
                  <a:cubicBezTo>
                    <a:pt x="3589" y="3350"/>
                    <a:pt x="3570" y="3335"/>
                    <a:pt x="3578" y="3305"/>
                  </a:cubicBezTo>
                  <a:cubicBezTo>
                    <a:pt x="3589" y="3260"/>
                    <a:pt x="3579" y="3261"/>
                    <a:pt x="3595" y="3236"/>
                  </a:cubicBezTo>
                  <a:cubicBezTo>
                    <a:pt x="3612" y="3211"/>
                    <a:pt x="3623" y="3202"/>
                    <a:pt x="3647" y="3185"/>
                  </a:cubicBezTo>
                  <a:cubicBezTo>
                    <a:pt x="3670" y="3169"/>
                    <a:pt x="3695" y="3185"/>
                    <a:pt x="3716" y="3167"/>
                  </a:cubicBezTo>
                  <a:cubicBezTo>
                    <a:pt x="3757" y="3134"/>
                    <a:pt x="3760" y="3154"/>
                    <a:pt x="3785" y="3115"/>
                  </a:cubicBezTo>
                  <a:cubicBezTo>
                    <a:pt x="3831" y="3047"/>
                    <a:pt x="3816" y="2987"/>
                    <a:pt x="3820" y="2908"/>
                  </a:cubicBezTo>
                  <a:cubicBezTo>
                    <a:pt x="3825" y="2813"/>
                    <a:pt x="3834" y="2723"/>
                    <a:pt x="3838" y="2631"/>
                  </a:cubicBezTo>
                  <a:cubicBezTo>
                    <a:pt x="3841" y="2568"/>
                    <a:pt x="3838" y="2504"/>
                    <a:pt x="3838" y="2440"/>
                  </a:cubicBezTo>
                  <a:cubicBezTo>
                    <a:pt x="3813" y="2442"/>
                    <a:pt x="3763" y="2417"/>
                    <a:pt x="3751" y="2423"/>
                  </a:cubicBezTo>
                  <a:cubicBezTo>
                    <a:pt x="3723" y="2436"/>
                    <a:pt x="3729" y="2465"/>
                    <a:pt x="3699" y="2475"/>
                  </a:cubicBezTo>
                  <a:cubicBezTo>
                    <a:pt x="3668" y="2486"/>
                    <a:pt x="3671" y="2501"/>
                    <a:pt x="3647" y="2509"/>
                  </a:cubicBezTo>
                  <a:cubicBezTo>
                    <a:pt x="3563" y="2539"/>
                    <a:pt x="3581" y="2511"/>
                    <a:pt x="3526" y="2562"/>
                  </a:cubicBezTo>
                  <a:cubicBezTo>
                    <a:pt x="3505" y="2581"/>
                    <a:pt x="3510" y="2573"/>
                    <a:pt x="3491" y="2596"/>
                  </a:cubicBezTo>
                  <a:cubicBezTo>
                    <a:pt x="3491" y="2616"/>
                    <a:pt x="3490" y="2623"/>
                    <a:pt x="3474" y="2631"/>
                  </a:cubicBezTo>
                  <a:cubicBezTo>
                    <a:pt x="3471" y="2608"/>
                    <a:pt x="3458" y="2602"/>
                    <a:pt x="3457" y="2578"/>
                  </a:cubicBezTo>
                  <a:cubicBezTo>
                    <a:pt x="3456" y="2544"/>
                    <a:pt x="3459" y="2510"/>
                    <a:pt x="3457" y="2475"/>
                  </a:cubicBezTo>
                  <a:cubicBezTo>
                    <a:pt x="3422" y="2478"/>
                    <a:pt x="3361" y="2493"/>
                    <a:pt x="3336" y="2492"/>
                  </a:cubicBezTo>
                  <a:cubicBezTo>
                    <a:pt x="3306" y="2491"/>
                    <a:pt x="3293" y="2475"/>
                    <a:pt x="3267" y="2475"/>
                  </a:cubicBezTo>
                  <a:cubicBezTo>
                    <a:pt x="3200" y="2475"/>
                    <a:pt x="3117" y="2468"/>
                    <a:pt x="3076" y="2458"/>
                  </a:cubicBezTo>
                  <a:cubicBezTo>
                    <a:pt x="3071" y="2456"/>
                    <a:pt x="3037" y="2425"/>
                    <a:pt x="3007" y="2423"/>
                  </a:cubicBezTo>
                  <a:cubicBezTo>
                    <a:pt x="2964" y="2420"/>
                    <a:pt x="2938" y="2440"/>
                    <a:pt x="2903" y="2440"/>
                  </a:cubicBezTo>
                  <a:cubicBezTo>
                    <a:pt x="2903" y="2326"/>
                    <a:pt x="2906" y="2210"/>
                    <a:pt x="2868" y="2129"/>
                  </a:cubicBezTo>
                  <a:cubicBezTo>
                    <a:pt x="2867" y="2124"/>
                    <a:pt x="2856" y="2080"/>
                    <a:pt x="2852" y="2077"/>
                  </a:cubicBezTo>
                  <a:cubicBezTo>
                    <a:pt x="2834" y="2062"/>
                    <a:pt x="2823" y="2073"/>
                    <a:pt x="2800" y="2059"/>
                  </a:cubicBezTo>
                  <a:cubicBezTo>
                    <a:pt x="2756" y="2035"/>
                    <a:pt x="2723" y="2039"/>
                    <a:pt x="2679" y="2008"/>
                  </a:cubicBezTo>
                  <a:cubicBezTo>
                    <a:pt x="2660" y="1994"/>
                    <a:pt x="2683" y="1964"/>
                    <a:pt x="2661" y="1956"/>
                  </a:cubicBezTo>
                  <a:cubicBezTo>
                    <a:pt x="2620" y="1938"/>
                    <a:pt x="2588" y="1946"/>
                    <a:pt x="2540" y="1939"/>
                  </a:cubicBezTo>
                  <a:cubicBezTo>
                    <a:pt x="2506" y="1934"/>
                    <a:pt x="2470" y="1941"/>
                    <a:pt x="2436" y="1939"/>
                  </a:cubicBezTo>
                  <a:cubicBezTo>
                    <a:pt x="2474" y="1837"/>
                    <a:pt x="2426" y="1840"/>
                    <a:pt x="2523" y="1766"/>
                  </a:cubicBezTo>
                  <a:cubicBezTo>
                    <a:pt x="2535" y="1757"/>
                    <a:pt x="2567" y="1754"/>
                    <a:pt x="2575" y="1748"/>
                  </a:cubicBezTo>
                  <a:cubicBezTo>
                    <a:pt x="2566" y="1716"/>
                    <a:pt x="2532" y="1703"/>
                    <a:pt x="2540" y="1662"/>
                  </a:cubicBezTo>
                  <a:cubicBezTo>
                    <a:pt x="2541" y="1658"/>
                    <a:pt x="2503" y="1635"/>
                    <a:pt x="2540" y="1610"/>
                  </a:cubicBezTo>
                  <a:cubicBezTo>
                    <a:pt x="2576" y="1585"/>
                    <a:pt x="2631" y="1614"/>
                    <a:pt x="2661" y="1593"/>
                  </a:cubicBezTo>
                  <a:cubicBezTo>
                    <a:pt x="2677" y="1582"/>
                    <a:pt x="2698" y="1568"/>
                    <a:pt x="2713" y="1540"/>
                  </a:cubicBezTo>
                  <a:cubicBezTo>
                    <a:pt x="2735" y="1500"/>
                    <a:pt x="2713" y="1460"/>
                    <a:pt x="2730" y="1419"/>
                  </a:cubicBezTo>
                  <a:cubicBezTo>
                    <a:pt x="2745" y="1384"/>
                    <a:pt x="2773" y="1341"/>
                    <a:pt x="2782" y="1316"/>
                  </a:cubicBezTo>
                  <a:cubicBezTo>
                    <a:pt x="2794" y="1284"/>
                    <a:pt x="2811" y="1289"/>
                    <a:pt x="2817" y="1264"/>
                  </a:cubicBezTo>
                  <a:cubicBezTo>
                    <a:pt x="2828" y="1218"/>
                    <a:pt x="2826" y="1132"/>
                    <a:pt x="2782" y="1108"/>
                  </a:cubicBezTo>
                  <a:cubicBezTo>
                    <a:pt x="2748" y="1089"/>
                    <a:pt x="2666" y="1115"/>
                    <a:pt x="2627" y="1108"/>
                  </a:cubicBezTo>
                  <a:cubicBezTo>
                    <a:pt x="2605" y="1069"/>
                    <a:pt x="2651" y="1024"/>
                    <a:pt x="2609" y="1004"/>
                  </a:cubicBezTo>
                  <a:cubicBezTo>
                    <a:pt x="2553" y="977"/>
                    <a:pt x="2468" y="1034"/>
                    <a:pt x="2419" y="987"/>
                  </a:cubicBezTo>
                  <a:cubicBezTo>
                    <a:pt x="2415" y="982"/>
                    <a:pt x="2387" y="892"/>
                    <a:pt x="2385" y="883"/>
                  </a:cubicBezTo>
                  <a:cubicBezTo>
                    <a:pt x="2372" y="833"/>
                    <a:pt x="2378" y="733"/>
                    <a:pt x="2402" y="693"/>
                  </a:cubicBezTo>
                  <a:cubicBezTo>
                    <a:pt x="2420" y="664"/>
                    <a:pt x="2459" y="666"/>
                    <a:pt x="2471" y="641"/>
                  </a:cubicBezTo>
                  <a:cubicBezTo>
                    <a:pt x="2487" y="606"/>
                    <a:pt x="2502" y="613"/>
                    <a:pt x="2506" y="572"/>
                  </a:cubicBezTo>
                  <a:cubicBezTo>
                    <a:pt x="2509" y="533"/>
                    <a:pt x="2505" y="497"/>
                    <a:pt x="2488" y="468"/>
                  </a:cubicBezTo>
                  <a:cubicBezTo>
                    <a:pt x="2480" y="453"/>
                    <a:pt x="2439" y="418"/>
                    <a:pt x="2436" y="416"/>
                  </a:cubicBezTo>
                  <a:cubicBezTo>
                    <a:pt x="2422" y="406"/>
                    <a:pt x="2397" y="402"/>
                    <a:pt x="2385" y="399"/>
                  </a:cubicBezTo>
                  <a:cubicBezTo>
                    <a:pt x="2316" y="379"/>
                    <a:pt x="2296" y="402"/>
                    <a:pt x="2246" y="364"/>
                  </a:cubicBezTo>
                  <a:cubicBezTo>
                    <a:pt x="2227" y="349"/>
                    <a:pt x="2202" y="321"/>
                    <a:pt x="2194" y="312"/>
                  </a:cubicBezTo>
                  <a:cubicBezTo>
                    <a:pt x="2180" y="296"/>
                    <a:pt x="2156" y="257"/>
                    <a:pt x="2143" y="243"/>
                  </a:cubicBezTo>
                  <a:cubicBezTo>
                    <a:pt x="2132" y="232"/>
                    <a:pt x="2101" y="206"/>
                    <a:pt x="2090" y="191"/>
                  </a:cubicBezTo>
                  <a:cubicBezTo>
                    <a:pt x="2060" y="147"/>
                    <a:pt x="2058" y="130"/>
                    <a:pt x="2039" y="87"/>
                  </a:cubicBezTo>
                  <a:cubicBezTo>
                    <a:pt x="2029" y="64"/>
                    <a:pt x="2030" y="42"/>
                    <a:pt x="2021" y="18"/>
                  </a:cubicBezTo>
                </a:path>
              </a:pathLst>
            </a:custGeom>
            <a:noFill/>
            <a:ln w="49213" cap="rnd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04800" y="228600"/>
            <a:ext cx="8610600" cy="193899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Кукуруза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является и кормовой, и продовольственной культурой, из ее зерна получают крупу, муку, хлопья, масло, крахмал, глюкозу, патоку и т.д. Листья, стебли, недозревшие початки идут на силос и используются для корма скота. Кукуруза - требовательная культура к свету, теплу и влаге. Поэтому лучшими районами для её возделывания являются юг и юго-запад области. В отдельные годы урожайность кукурузы достигает 50 ц/га.</a:t>
            </a:r>
          </a:p>
        </p:txBody>
      </p:sp>
      <p:pic>
        <p:nvPicPr>
          <p:cNvPr id="17416" name="Picture 8" descr="пол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133600"/>
            <a:ext cx="4343400" cy="32575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7417" name="Picture 9" descr="mor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3276600"/>
            <a:ext cx="4343400" cy="32575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1143000" y="3352800"/>
            <a:ext cx="4495800" cy="35052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i="1">
                <a:solidFill>
                  <a:srgbClr val="003300"/>
                </a:solidFill>
              </a:rPr>
              <a:t>кукуруза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9711E-6 L -0.075 -0.277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-139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74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67052E-7 L 0.07916 -0.2927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74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че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76400"/>
            <a:ext cx="7267575" cy="4721225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458200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Более молодая зерновая культура Ростовской области - </a:t>
            </a:r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рис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требовательный к свету, теплу, влаге. По посевным площадям риса, расположенным в пойме Дона, регион уступает только Краснодарскому краю.</a:t>
            </a:r>
          </a:p>
        </p:txBody>
      </p:sp>
      <p:pic>
        <p:nvPicPr>
          <p:cNvPr id="16387" name="Picture 3" descr="mor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371600"/>
            <a:ext cx="2082800" cy="1981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534400" cy="193899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Сорго 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-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засухоустойчивая культура, идущая прежде всего на корм животным. </a:t>
            </a:r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Гречиха 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-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теплолюбива, боится заморозков, не переносит засух, что делает ее выращивание в Ростовской области сложной задачей.</a:t>
            </a:r>
          </a:p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В растениеводстве Ростовской области важную роль играют </a:t>
            </a:r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зернобобовые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культуры - горох, соя, фасоль, чечевица, которые очень любят влагу. Их основные площади концентрируются на юге и юго-западе территории.</a:t>
            </a:r>
          </a:p>
        </p:txBody>
      </p:sp>
      <p:pic>
        <p:nvPicPr>
          <p:cNvPr id="21508" name="Picture 4" descr="ber10"/>
          <p:cNvPicPr>
            <a:picLocks noChangeAspect="1" noChangeArrowheads="1"/>
          </p:cNvPicPr>
          <p:nvPr/>
        </p:nvPicPr>
        <p:blipFill>
          <a:blip r:embed="rId3" cstate="email">
            <a:lum bright="-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4114800"/>
            <a:ext cx="3276600" cy="24574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1509" name="Picture 5" descr="ber11"/>
          <p:cNvPicPr>
            <a:picLocks noChangeAspect="1" noChangeArrowheads="1"/>
          </p:cNvPicPr>
          <p:nvPr/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4191000"/>
            <a:ext cx="3276600" cy="24574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1510" name="Picture 6" descr="ber15"/>
          <p:cNvPicPr>
            <a:picLocks noChangeAspect="1" noChangeArrowheads="1"/>
          </p:cNvPicPr>
          <p:nvPr/>
        </p:nvPicPr>
        <p:blipFill>
          <a:blip r:embed="rId5" cstate="email">
            <a:lum bright="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2209800"/>
            <a:ext cx="3276600" cy="24574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594725" cy="1631216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Основными </a:t>
            </a:r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техническими культурами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региона являются подсолнечник, горчица, клещевина и сахарная свекла. Все технические культуры - трудоемки. Посевы </a:t>
            </a:r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подсолнечника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составляют около 90 % посевов всех технических культур, наша область занимает первое место в РФ по площади и валовому сбору подсолнечника. </a:t>
            </a:r>
          </a:p>
        </p:txBody>
      </p:sp>
      <p:pic>
        <p:nvPicPr>
          <p:cNvPr id="20484" name="Picture 4" descr="Sunflower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1905000"/>
            <a:ext cx="6248400" cy="4687888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594725" cy="193899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Подсолнечник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распространен повсеместно, но наиболее благоприятные для него условия характерны для южных и юго-западных районов области, где урожайность часто достигает 20 и более ц/га. Подсолнечник засухоустойчив, не любит кислую почву. Семена подсолнечника в настоящее время сильно востребованы на мировом рынке, все чаще посадки подсолнечника становятся обычны для фермерских хозяйств.</a:t>
            </a:r>
          </a:p>
        </p:txBody>
      </p:sp>
      <p:pic>
        <p:nvPicPr>
          <p:cNvPr id="22533" name="Picture 5" descr="Рисунок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9" r="2299"/>
          <a:stretch>
            <a:fillRect/>
          </a:stretch>
        </p:blipFill>
        <p:spPr bwMode="auto">
          <a:xfrm>
            <a:off x="1447800" y="2362200"/>
            <a:ext cx="6324600" cy="4372119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8594725" cy="286232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Горчица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возделывается в южных и юго-восточных районах Ростовской области и используется для получения горчичного и эфирного масла, ее жмых идет на приготовление горчичного порошка.</a:t>
            </a:r>
            <a:endParaRPr lang="ru-RU" sz="2000" b="1" i="1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Клещевина 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-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тепло- и влаголюбивое растение, требовательное к почвенному плодородию, поэтому основные районы возделывания - юг и юго-запад региона. Семена клещевины содержат 55 % жира, получаемое масло не застывает при температурах до -18°С и применяется в медицине (касторовое масло), парфюмерии, авиационной, кожевенной, текстильной и химической промышленности.</a:t>
            </a:r>
          </a:p>
        </p:txBody>
      </p:sp>
      <p:pic>
        <p:nvPicPr>
          <p:cNvPr id="23556" name="Picture 4" descr="пейзаж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3086100"/>
            <a:ext cx="4724400" cy="35433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WordArt 4" descr="Циновка"/>
          <p:cNvSpPr>
            <a:spLocks noChangeArrowheads="1" noChangeShapeType="1" noTextEdit="1"/>
          </p:cNvSpPr>
          <p:nvPr/>
        </p:nvSpPr>
        <p:spPr bwMode="auto">
          <a:xfrm>
            <a:off x="762000" y="457200"/>
            <a:ext cx="74676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Повторение</a:t>
            </a:r>
          </a:p>
        </p:txBody>
      </p:sp>
      <p:sp>
        <p:nvSpPr>
          <p:cNvPr id="59397" name="WordArt 5" descr="Циновка"/>
          <p:cNvSpPr>
            <a:spLocks noChangeArrowheads="1" noChangeShapeType="1" noTextEdit="1"/>
          </p:cNvSpPr>
          <p:nvPr/>
        </p:nvSpPr>
        <p:spPr bwMode="auto">
          <a:xfrm>
            <a:off x="2971800" y="2514600"/>
            <a:ext cx="3048000" cy="3048000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28600" y="228600"/>
            <a:ext cx="8594725" cy="1631216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Сахарная свекла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на полях Ростовской области появилась лишь в начале 90-х гг. 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XX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в. Помимо производства сахара, она используется для производства силоса, патоки и спирта. Это свето -, тепло - и влаголюбивая культура. Условия Ростовской области не оптимальны для ее возделывания, к тому же культура очень трудоемка. Средняя ее урожайность как правило ниже 150 ц/га.</a:t>
            </a:r>
          </a:p>
        </p:txBody>
      </p:sp>
      <p:pic>
        <p:nvPicPr>
          <p:cNvPr id="24579" name="Picture 3" descr="ber14"/>
          <p:cNvPicPr>
            <a:picLocks noChangeAspect="1" noChangeArrowheads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5029200" cy="431006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52400" y="228600"/>
            <a:ext cx="8763000" cy="224676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В Ростовской области существуют очень благоприятные условия для возделывания </a:t>
            </a:r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овоще-бахчевых культур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. 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Овощеводство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особенно распространено в пойме Дона, на орошаемых землях, и составляет более 6 % общероссийских посевов. Резкое снижение внесения удобрений с 90-х гг. 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XX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в. привело к уменьшению урожайности овощей. 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Бахчеводство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на Дону - традиционная отрасль сельского хозяйства, оно распространено повсеместно по территории региона.</a:t>
            </a:r>
          </a:p>
        </p:txBody>
      </p:sp>
      <p:pic>
        <p:nvPicPr>
          <p:cNvPr id="25606" name="Picture 6" descr="kut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2590800"/>
            <a:ext cx="3149600" cy="2362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5607" name="Picture 7" descr="plo13"/>
          <p:cNvPicPr>
            <a:picLocks noChangeAspect="1" noChangeArrowheads="1"/>
          </p:cNvPicPr>
          <p:nvPr/>
        </p:nvPicPr>
        <p:blipFill>
          <a:blip r:embed="rId4" cstate="email">
            <a:lum bright="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4114800"/>
            <a:ext cx="3124200" cy="23431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5608" name="Picture 8" descr="ber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3800" y="2590800"/>
            <a:ext cx="3149600" cy="2362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5605" name="Picture 5" descr="ber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4114800"/>
            <a:ext cx="3149600" cy="2362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458200" cy="132343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Картофелеводство</a:t>
            </a:r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было нетипично для Ростовской области, поскольку картофель - культура влаголюбивая и любящая песчаные почвы. Однако в последние 5 лет производство картофеля в регионе значительно увеличилось, в основном за счет фермерских хозяйств.</a:t>
            </a:r>
          </a:p>
        </p:txBody>
      </p:sp>
      <p:pic>
        <p:nvPicPr>
          <p:cNvPr id="28675" name="Picture 3" descr="mor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52800"/>
            <a:ext cx="4267200" cy="3200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28676" name="Picture 4" descr="картофель цветы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4267200" cy="321786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534400" cy="1631216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Садоводство и виноградарство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-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трудоемкая отрасль растениеводства, требовательная к агроклиматическим условиям. Более всего им соответствуют юг и юго-запад области, а также пойма Нижнего Дона (6 % плодов и ягод России). По объему сбора винограда наша область уступает только Краснодарскому краю и Дагестану.</a:t>
            </a:r>
          </a:p>
        </p:txBody>
      </p:sp>
      <p:pic>
        <p:nvPicPr>
          <p:cNvPr id="27653" name="Picture 5" descr="plo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981200"/>
            <a:ext cx="6172200" cy="46291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27654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67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5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52400" y="990600"/>
            <a:ext cx="8763000" cy="193899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Кормовой базой </a:t>
            </a:r>
            <a:r>
              <a:rPr lang="ru-RU" sz="20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животноводства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являются естественные пастбища, сенокосов в области мало, со строительством Цимлянского водохранилища не только сократилась площадь пойменных земель, но и снизилось их качество. Современная кормовая база -это в основном полевое кормопроизводство, обеспечивающее более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80%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потребности в кормах северных районов области и около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90%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- южных.</a:t>
            </a:r>
          </a:p>
        </p:txBody>
      </p:sp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>
            <a:off x="609600" y="304800"/>
            <a:ext cx="7772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Unicode MS"/>
                <a:ea typeface="Arial Unicode MS"/>
                <a:cs typeface="Arial Unicode MS"/>
              </a:rPr>
              <a:t>Животноводство</a:t>
            </a:r>
          </a:p>
        </p:txBody>
      </p:sp>
      <p:pic>
        <p:nvPicPr>
          <p:cNvPr id="29700" name="Picture 4" descr="пейзаж2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2133600" y="2895600"/>
            <a:ext cx="5080000" cy="38100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81000" y="228600"/>
            <a:ext cx="8397875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Наибольшее развитие в Ростовской области получили скотоводство, свиноводство, овцеводство, птицеводство, коневодство, прудовое рыбоводство, пчеловодство, шелководство, звероводство.</a:t>
            </a:r>
          </a:p>
        </p:txBody>
      </p:sp>
      <p:pic>
        <p:nvPicPr>
          <p:cNvPr id="31747" name="Picture 3" descr="sed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2743200" cy="2057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49" name="Picture 5" descr="pok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1371600"/>
            <a:ext cx="2743200" cy="2057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50" name="Picture 6" descr="овцы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371600"/>
            <a:ext cx="2819400" cy="2057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51" name="Picture 7" descr="pok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581400"/>
            <a:ext cx="2743200" cy="2057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52" name="Picture 8" descr="pok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3581400"/>
            <a:ext cx="2743200" cy="2057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53" name="Picture 9" descr="pok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3581400"/>
            <a:ext cx="2819400" cy="2057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1772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52400" y="457200"/>
            <a:ext cx="4419600" cy="532453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За последние годы поголовье крупного рогатого скота, свиней овец и коз значительно сократилось, причем значительная их часть концентрируется в хозяйствах населения пригородов. Различия в природных условиях, размещении населения, структуре сельхозугодий предопределили три основных направления развития </a:t>
            </a:r>
            <a:r>
              <a:rPr lang="ru-RU" sz="20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скотоводства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в регионе: молочно-мясное,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</a:rPr>
              <a:t>мясо-молочное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 и мясное. </a:t>
            </a:r>
          </a:p>
          <a:p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Молочно-мясное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направление развивается на базе красной степной породы, составляющей около 75 % всего поголовья коров. Характерно для центральной части области, юго-запада и пригородных хозяйств.</a:t>
            </a:r>
          </a:p>
        </p:txBody>
      </p:sp>
      <p:pic>
        <p:nvPicPr>
          <p:cNvPr id="30723" name="Picture 3" descr="пейзаж 6"/>
          <p:cNvPicPr>
            <a:picLocks noChangeAspect="1" noChangeArrowheads="1"/>
          </p:cNvPicPr>
          <p:nvPr/>
        </p:nvPicPr>
        <p:blipFill>
          <a:blip r:embed="rId3" cstate="email">
            <a:lum bright="-10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9950" y="609600"/>
            <a:ext cx="4162425" cy="5410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81000" y="609600"/>
            <a:ext cx="8321675" cy="132343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Мясо-молочное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направление характерно для северных и северо-западных районов Ростовской области (симментальская порода). 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Мясное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скотоводство ориентируется: на обширные пастбищные угодья восточных и юго-восточных районов региона (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</a:rPr>
              <a:t>шартгорнская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 и калмыцкая породы).</a:t>
            </a:r>
          </a:p>
        </p:txBody>
      </p:sp>
      <p:pic>
        <p:nvPicPr>
          <p:cNvPr id="26627" name="Picture 3" descr="IMG_0003"/>
          <p:cNvPicPr>
            <a:picLocks noChangeAspect="1" noChangeArrowheads="1"/>
          </p:cNvPicPr>
          <p:nvPr/>
        </p:nvPicPr>
        <p:blipFill>
          <a:blip r:embed="rId3" cstate="email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2209800"/>
            <a:ext cx="5638800" cy="42291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534400" cy="132343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Динамика некоторых видов сельскохозяйственных животных</a:t>
            </a:r>
          </a:p>
          <a:p>
            <a:pPr algn="ctr"/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Ростовской области, тыс. голов </a:t>
            </a:r>
          </a:p>
          <a:p>
            <a:pPr algn="ctr"/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(Хрусталев, Смагина, Меринов,Кизицкий, Кутилин, Житников, 2002; Ростовская область, 2004)</a:t>
            </a:r>
          </a:p>
        </p:txBody>
      </p:sp>
      <p:graphicFrame>
        <p:nvGraphicFramePr>
          <p:cNvPr id="34030" name="Group 238"/>
          <p:cNvGraphicFramePr>
            <a:graphicFrameLocks noGrp="1"/>
          </p:cNvGraphicFramePr>
          <p:nvPr/>
        </p:nvGraphicFramePr>
        <p:xfrm>
          <a:off x="1447800" y="1828800"/>
          <a:ext cx="6172200" cy="42672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60550"/>
                <a:gridCol w="1382713"/>
                <a:gridCol w="1501775"/>
                <a:gridCol w="1427162"/>
              </a:tblGrid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Годы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КРС, всего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Свиньи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Овцы и козы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1916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1544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449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1546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1941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1067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593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1906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1960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1415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1415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3659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1981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2400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2270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4420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1991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2113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2240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3820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1999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635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745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519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2002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627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720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514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2004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622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782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607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12725" y="265113"/>
            <a:ext cx="8626475" cy="193899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Свиноводство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отличается быстрым оборотом вкладываемых средств, однако нехватка кормов служит предпосылкой для некоторого сокращения в ряде районов поголовья свиней. Главная порода — крупная белая (90 % поголовья области). Основное поголовье сосредоточено в южных и западных районах области, на отходах овоще- и картофелеводства. Здесь сосредоточена и большая часть населения Ростовской области.</a:t>
            </a:r>
          </a:p>
        </p:txBody>
      </p:sp>
      <p:pic>
        <p:nvPicPr>
          <p:cNvPr id="34819" name="Picture 3" descr="tar9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2209800" y="2514600"/>
            <a:ext cx="5257800" cy="39433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058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1. Чем занимается сельское хозяйство?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81000" y="1219200"/>
            <a:ext cx="83820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Сельское хозяйство – древнейшая отрасль хозяйства, 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дающая людям продукты питания, а промышленности – сырьё.</a:t>
            </a:r>
          </a:p>
        </p:txBody>
      </p:sp>
      <p:pic>
        <p:nvPicPr>
          <p:cNvPr id="60420" name="Picture 4" descr="продукты пита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438400"/>
            <a:ext cx="4267200" cy="3200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0421" name="Picture 5" descr="под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438400"/>
            <a:ext cx="4267200" cy="3200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  <p:bldP spid="604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458200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Динамика продуктивности скота и птицы  на сельхозпредприятиях (Хрусталев, Смагина, Меринов,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</a:rPr>
              <a:t>Кизицкий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</a:rPr>
              <a:t>Кутилин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, Житников, </a:t>
            </a:r>
            <a:endParaRPr lang="ru-RU" sz="20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2002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, с изменениями)</a:t>
            </a:r>
          </a:p>
        </p:txBody>
      </p:sp>
      <p:graphicFrame>
        <p:nvGraphicFramePr>
          <p:cNvPr id="36055" name="Group 215"/>
          <p:cNvGraphicFramePr>
            <a:graphicFrameLocks noGrp="1"/>
          </p:cNvGraphicFramePr>
          <p:nvPr/>
        </p:nvGraphicFramePr>
        <p:xfrm>
          <a:off x="304800" y="1828800"/>
          <a:ext cx="8458200" cy="2499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17800"/>
                <a:gridCol w="817563"/>
                <a:gridCol w="784225"/>
                <a:gridCol w="917575"/>
                <a:gridCol w="784225"/>
                <a:gridCol w="785812"/>
                <a:gridCol w="784225"/>
                <a:gridCol w="86677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показатели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1940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1950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1960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1970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1980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1990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2000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Ср. удой молока от 1 коровы в год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1284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1082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18969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1960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2140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2620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2622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Ср. настриг шерсти с 1 овцы в год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3,1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2,7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3,9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4,3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4,2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4,0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3,8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Ср. сбор яиц от 1 курицы в год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…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…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88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131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225" algn="l"/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172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209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51525" algn="l"/>
                          <a:tab pos="6391275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259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65125" y="493713"/>
            <a:ext cx="8321675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Овцеводство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на Дону распространено благодаря обширности пастбищ, особенно на юго-востоке региона. Популярно разведение тонкорунных овец, дающих сырье для производства высококачественных шерстяных тканей.</a:t>
            </a:r>
          </a:p>
        </p:txBody>
      </p:sp>
      <p:pic>
        <p:nvPicPr>
          <p:cNvPr id="5" name="Рисунок 4" descr="фото. овцев-во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905000"/>
            <a:ext cx="6324600" cy="4700717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65125" y="341313"/>
            <a:ext cx="8245475" cy="1631216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Птицеводство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отличается большой скороспелостью, главными факторами его размещения являются кормовая база (зерно, комбикорма) и фактор потребления. Поэтому районы развития интенсивного птицеводства - территории с наиболее высокой плотностью населения: запад, юго-запад и юг региона.</a:t>
            </a:r>
          </a:p>
        </p:txBody>
      </p:sp>
      <p:pic>
        <p:nvPicPr>
          <p:cNvPr id="37891" name="Picture 3" descr="pok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05740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7892" name="Picture 4" descr="pok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34340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7893" name="Picture 5" descr="pok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207645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7894" name="Picture 6" descr="pok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207645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7895" name="Picture 7" descr="pok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4343400"/>
            <a:ext cx="2438400" cy="17526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7897" name="Picture 9" descr="pok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4343400"/>
            <a:ext cx="2387600" cy="17907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5181600" y="493713"/>
            <a:ext cx="3429000" cy="3785652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Коневодство</a:t>
            </a:r>
            <a:r>
              <a:rPr lang="ru-RU" sz="2000" b="1" i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в Ростовской области - традиционная отрасль хозяйства. В России и за ее пределами славятся донские и будёновские скакуны, однако поголовье лошадей в последнее время резко сократилось (около 20 тыс. голов). Наиболее распространено коневодство в южных и юго-восточных районах области.</a:t>
            </a:r>
          </a:p>
        </p:txBody>
      </p:sp>
      <p:pic>
        <p:nvPicPr>
          <p:cNvPr id="38915" name="Picture 3" descr="донской скакун"/>
          <p:cNvPicPr>
            <a:picLocks noChangeAspect="1" noChangeArrowheads="1"/>
          </p:cNvPicPr>
          <p:nvPr/>
        </p:nvPicPr>
        <p:blipFill>
          <a:blip r:embed="rId3" cstate="email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4592638" cy="60960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441325" y="493713"/>
            <a:ext cx="8169275" cy="1323439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Нижний Дон относится к территориям, обладающим благоприятными условиями для развития </a:t>
            </a:r>
            <a:r>
              <a:rPr lang="ru-RU" sz="2000" b="1" i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прудового рыбоводства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.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По потреблению прудовой рыбы Ростовская область занимает второе место после Краснодарского края.</a:t>
            </a:r>
          </a:p>
        </p:txBody>
      </p:sp>
      <p:sp>
        <p:nvSpPr>
          <p:cNvPr id="3994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67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Рисунок 6" descr="перс. степь.bmp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5" t="1699" r="766" b="1486"/>
          <a:stretch>
            <a:fillRect/>
          </a:stretch>
        </p:blipFill>
        <p:spPr>
          <a:xfrm>
            <a:off x="1447800" y="1905000"/>
            <a:ext cx="6096000" cy="4343400"/>
          </a:xfrm>
          <a:prstGeom prst="rect">
            <a:avLst/>
          </a:prstGeom>
          <a:ln w="38100">
            <a:solidFill>
              <a:srgbClr val="66330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Рисунок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1095375"/>
            <a:ext cx="5264150" cy="5762625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40969" name="Oval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38800" y="2619375"/>
            <a:ext cx="609600" cy="609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dirty="0">
                <a:solidFill>
                  <a:srgbClr val="3A1D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dirty="0">
              <a:solidFill>
                <a:srgbClr val="3A1D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1" name="Oval 1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419600" y="4524375"/>
            <a:ext cx="609600" cy="609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dirty="0">
                <a:solidFill>
                  <a:srgbClr val="3A1D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2400" b="1" dirty="0">
              <a:solidFill>
                <a:srgbClr val="3A1D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2" name="Oval 1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867400" y="4371975"/>
            <a:ext cx="609600" cy="609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3A1D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2400" b="1">
              <a:solidFill>
                <a:srgbClr val="3A1D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3" name="Oval 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486400" y="5591175"/>
            <a:ext cx="609600" cy="609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3A1D0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endParaRPr lang="ru-RU" sz="2400" b="1">
              <a:solidFill>
                <a:srgbClr val="3A1D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4" name="Oval 1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315200" y="5057775"/>
            <a:ext cx="609600" cy="6096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3A1D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ru-RU" sz="2400" b="1">
              <a:solidFill>
                <a:srgbClr val="3A1D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04800" y="990600"/>
            <a:ext cx="3276600" cy="5016758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В Ростовской области выделяются </a:t>
            </a:r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пять</a:t>
            </a:r>
            <a:r>
              <a:rPr lang="ru-RU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sz="2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cs typeface="Times New Roman" pitchFamily="18" charset="0"/>
              </a:rPr>
              <a:t>районов</a:t>
            </a:r>
            <a:r>
              <a:rPr lang="ru-RU" sz="2000" b="1" i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развития сельского хозяйства: </a:t>
            </a:r>
          </a:p>
          <a:p>
            <a:r>
              <a:rPr lang="en-US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 –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зерново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-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животноводческий, </a:t>
            </a:r>
            <a:endParaRPr lang="en-US" sz="2000" b="1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en-US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II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 –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животноводческо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-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зерновой с развитым животноводством, </a:t>
            </a:r>
          </a:p>
          <a:p>
            <a:r>
              <a:rPr lang="en-US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III 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–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зерново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-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животноводческий с развитым виноградарством, </a:t>
            </a:r>
          </a:p>
          <a:p>
            <a:r>
              <a:rPr lang="en-US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IV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 –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зерново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-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животноводческий с развитым свиноводством, </a:t>
            </a:r>
          </a:p>
          <a:p>
            <a:r>
              <a:rPr lang="en-US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V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– овцеводческо-зерновой.</a:t>
            </a: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1981200" y="177800"/>
            <a:ext cx="6005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algn="ctr" rotWithShape="0">
              <a:srgbClr val="CC6600"/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800000"/>
                </a:solidFill>
              </a:rPr>
              <a:t>Сельскохозяйственные районы:</a:t>
            </a:r>
          </a:p>
        </p:txBody>
      </p:sp>
      <p:sp>
        <p:nvSpPr>
          <p:cNvPr id="1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086600" y="63246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 descr="Рисунок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1828800"/>
            <a:ext cx="4594225" cy="5029200"/>
          </a:xfrm>
          <a:prstGeom prst="rect">
            <a:avLst/>
          </a:prstGeom>
          <a:solidFill>
            <a:srgbClr val="FFFFCC"/>
          </a:solidFill>
          <a:ln>
            <a:noFill/>
          </a:ln>
        </p:spPr>
      </p:pic>
      <p:sp>
        <p:nvSpPr>
          <p:cNvPr id="6165" name="Oval 21"/>
          <p:cNvSpPr>
            <a:spLocks noChangeArrowheads="1"/>
          </p:cNvSpPr>
          <p:nvPr/>
        </p:nvSpPr>
        <p:spPr bwMode="auto">
          <a:xfrm>
            <a:off x="4114800" y="3200400"/>
            <a:ext cx="609600" cy="6096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304800" y="304800"/>
            <a:ext cx="8458200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- зерново-животноводческий (зерновые - пшеница; масличные - подсолнечник; молочно-мясное животноводство; свиноводство; птицеводство; в восточной части - овцеводство).</a:t>
            </a:r>
          </a:p>
        </p:txBody>
      </p:sp>
      <p:pic>
        <p:nvPicPr>
          <p:cNvPr id="6158" name="Picture 14" descr="коровы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1676400"/>
            <a:ext cx="2133600" cy="1600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159" name="Picture 15" descr="овцы"/>
          <p:cNvPicPr>
            <a:picLocks noChangeAspect="1" noChangeArrowheads="1"/>
          </p:cNvPicPr>
          <p:nvPr/>
        </p:nvPicPr>
        <p:blipFill>
          <a:blip r:embed="rId5" cstate="email">
            <a:lum bright="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5105400"/>
            <a:ext cx="1524000" cy="15240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161" name="Picture 17" descr="pok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800" y="3429000"/>
            <a:ext cx="2133600" cy="16573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162" name="Picture 18" descr="mor1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657600"/>
            <a:ext cx="2133600" cy="1600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163" name="Picture 19" descr="mor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2133600" cy="1600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164" name="Picture 20" descr="pok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5029200"/>
            <a:ext cx="2133600" cy="16383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04800" y="228600"/>
            <a:ext cx="8458200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II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- животноводческо-зерновой с развитым овощеводством (мол. животноводство; птицеводство; зерновые культуры - пшеница, кукуруза; овощеводство; бахчеводство; садоводство; виноградарство).</a:t>
            </a:r>
          </a:p>
        </p:txBody>
      </p:sp>
      <p:pic>
        <p:nvPicPr>
          <p:cNvPr id="7172" name="Picture 4" descr="Рисунок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1676400"/>
            <a:ext cx="4733925" cy="51816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7174" name="Picture 6" descr="kut7"/>
          <p:cNvPicPr>
            <a:picLocks noChangeAspect="1" noChangeArrowheads="1"/>
          </p:cNvPicPr>
          <p:nvPr/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3543300"/>
            <a:ext cx="1905000" cy="14287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7175" name="Picture 7" descr="kut6"/>
          <p:cNvPicPr>
            <a:picLocks noChangeAspect="1" noChangeArrowheads="1"/>
          </p:cNvPicPr>
          <p:nvPr/>
        </p:nvPicPr>
        <p:blipFill>
          <a:blip r:embed="rId5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1485900"/>
            <a:ext cx="1905000" cy="14287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7176" name="Picture 8" descr="plo1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1790700"/>
            <a:ext cx="1905000" cy="14287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7177" name="Picture 9" descr="mor3"/>
          <p:cNvPicPr>
            <a:picLocks noChangeAspect="1" noChangeArrowheads="1"/>
          </p:cNvPicPr>
          <p:nvPr/>
        </p:nvPicPr>
        <p:blipFill>
          <a:blip r:embed="rId7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787525"/>
            <a:ext cx="1882775" cy="1412875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7178" name="Picture 10" descr="коровы"/>
          <p:cNvPicPr>
            <a:picLocks noChangeAspect="1" noChangeArrowheads="1"/>
          </p:cNvPicPr>
          <p:nvPr/>
        </p:nvPicPr>
        <p:blipFill>
          <a:blip r:embed="rId8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5292725"/>
            <a:ext cx="1882775" cy="1412875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7179" name="Picture 11" descr="pok7"/>
          <p:cNvPicPr>
            <a:picLocks noChangeAspect="1" noChangeArrowheads="1"/>
          </p:cNvPicPr>
          <p:nvPr/>
        </p:nvPicPr>
        <p:blipFill>
          <a:blip r:embed="rId9" cstate="email">
            <a:lum bright="-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3238500"/>
            <a:ext cx="1905000" cy="14287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7180" name="Picture 12" descr="kuk1"/>
          <p:cNvPicPr>
            <a:picLocks noChangeAspect="1" noChangeArrowheads="1"/>
          </p:cNvPicPr>
          <p:nvPr/>
        </p:nvPicPr>
        <p:blipFill>
          <a:blip r:embed="rId10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540125"/>
            <a:ext cx="1882775" cy="1412875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7181" name="Oval 13"/>
          <p:cNvSpPr>
            <a:spLocks noChangeArrowheads="1"/>
          </p:cNvSpPr>
          <p:nvPr/>
        </p:nvSpPr>
        <p:spPr bwMode="auto">
          <a:xfrm>
            <a:off x="3124200" y="4800600"/>
            <a:ext cx="609600" cy="6096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2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04800" y="228600"/>
            <a:ext cx="8458200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III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- зерново-животноводческий с развитым виноградарством (зерновые -</a:t>
            </a:r>
            <a:r>
              <a:rPr lang="en-US" sz="2000" b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ячмень, пшеница, кукуруза, рис; молочно - мясное животноводство; виноградарство; овощеводство).</a:t>
            </a:r>
          </a:p>
        </p:txBody>
      </p:sp>
      <p:pic>
        <p:nvPicPr>
          <p:cNvPr id="8196" name="Picture 4" descr="Рисунок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1676400"/>
            <a:ext cx="4733925" cy="51816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8198" name="Picture 6" descr="mor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371600"/>
            <a:ext cx="1905000" cy="1811338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8201" name="Picture 9" descr="ячмень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2362200" cy="17716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81000" y="3200400"/>
            <a:ext cx="957313" cy="400110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ячмень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8229600" y="3200400"/>
            <a:ext cx="559769" cy="400110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рис</a:t>
            </a:r>
          </a:p>
        </p:txBody>
      </p:sp>
      <p:pic>
        <p:nvPicPr>
          <p:cNvPr id="8204" name="Picture 12" descr="kuk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3810000"/>
            <a:ext cx="2362200" cy="1773238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8207" name="Picture 15" descr="sed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3886200"/>
            <a:ext cx="2362200" cy="17716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8208" name="Oval 16"/>
          <p:cNvSpPr>
            <a:spLocks noChangeArrowheads="1"/>
          </p:cNvSpPr>
          <p:nvPr/>
        </p:nvSpPr>
        <p:spPr bwMode="auto">
          <a:xfrm>
            <a:off x="4419600" y="4572000"/>
            <a:ext cx="609600" cy="6096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2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animBg="1"/>
      <p:bldP spid="820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28600" y="152400"/>
            <a:ext cx="8458200" cy="707886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IV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 - зерново-животноводческий с развитым свиноводством (зерновые - пшеница, ячмень, кукуруза; мясо - молочное животноводство; свиноводство).</a:t>
            </a:r>
          </a:p>
        </p:txBody>
      </p:sp>
      <p:pic>
        <p:nvPicPr>
          <p:cNvPr id="9220" name="Picture 4" descr="Рисунок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1371600"/>
            <a:ext cx="4733925" cy="5181600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9222" name="Picture 6" descr="ячмень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2362200" cy="17716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223" name="Picture 7" descr="pok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3429000"/>
            <a:ext cx="2362200" cy="181451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225" name="Picture 9" descr="пшеница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1371600"/>
            <a:ext cx="2362200" cy="17716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9226" name="Picture 10" descr="RANCHER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3352800"/>
            <a:ext cx="2362200" cy="159861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4114800" y="5486400"/>
            <a:ext cx="609600" cy="6096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endParaRPr lang="ru-RU" sz="2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5344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2. Что является важнейшей особенностью сельского хозяйства?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04800" y="1066800"/>
            <a:ext cx="84582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Важнейшей особенностью сельского хозяйства является его зависимость от природных условий.</a:t>
            </a:r>
          </a:p>
        </p:txBody>
      </p:sp>
      <p:pic>
        <p:nvPicPr>
          <p:cNvPr id="63494" name="Picture 6" descr="степ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209800"/>
            <a:ext cx="4724400" cy="358616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3495" name="Picture 7" descr="полупустын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2209800"/>
            <a:ext cx="3581400" cy="3581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  <p:bldP spid="6349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Рисунок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1371600"/>
            <a:ext cx="4733925" cy="5181600"/>
          </a:xfrm>
          <a:prstGeom prst="rect">
            <a:avLst/>
          </a:prstGeom>
          <a:solidFill>
            <a:srgbClr val="FFFFCC"/>
          </a:solidFill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81000" y="228600"/>
            <a:ext cx="8458200" cy="1015663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V</a:t>
            </a:r>
            <a:r>
              <a:rPr lang="ru-RU" sz="2000" b="1">
                <a:solidFill>
                  <a:schemeClr val="bg1"/>
                </a:solidFill>
                <a:latin typeface="Arial Narrow" pitchFamily="34" charset="0"/>
              </a:rPr>
              <a:t>- овцеводческо-зерновой (тонкорунное овцеводство; мясное животноводство; зерновые культуры - ячмень, пшеница; кормовые; технические - горчица).</a:t>
            </a:r>
          </a:p>
        </p:txBody>
      </p:sp>
      <p:pic>
        <p:nvPicPr>
          <p:cNvPr id="10248" name="Picture 8" descr="sed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37160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0249" name="Picture 9" descr="tar1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5638800" y="4876800"/>
            <a:ext cx="609600" cy="6096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1" name="Picture 11" descr="ячмень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137160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0252" name="Picture 12" descr="пшеница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352800"/>
            <a:ext cx="2438400" cy="18288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0253" name="AutoShape 13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67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AutoShape 1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WordArt 4"/>
          <p:cNvSpPr>
            <a:spLocks noChangeArrowheads="1" noChangeShapeType="1" noTextEdit="1"/>
          </p:cNvSpPr>
          <p:nvPr/>
        </p:nvSpPr>
        <p:spPr bwMode="auto">
          <a:xfrm>
            <a:off x="1371600" y="304800"/>
            <a:ext cx="6400800" cy="6096000"/>
          </a:xfrm>
          <a:prstGeom prst="rect">
            <a:avLst/>
          </a:prstGeom>
        </p:spPr>
        <p:txBody>
          <a:bodyPr wrap="none" fromWordArt="1">
            <a:prstTxWarp prst="textCirclePour">
              <a:avLst>
                <a:gd name="adj1" fmla="val 10855103"/>
                <a:gd name="adj2" fmla="val 50000"/>
              </a:avLst>
            </a:prstTxWarp>
          </a:bodyPr>
          <a:lstStyle/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Это интересно!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228600" y="4191000"/>
            <a:ext cx="86868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В начале </a:t>
            </a:r>
            <a:r>
              <a:rPr lang="en-US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XIX</a:t>
            </a: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 века на земле Войска Донского свиней ранней весной отгоняли в лес и оставляли без присмотра до осени. Свиньи </a:t>
            </a:r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питались травой</a:t>
            </a: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, желудями, кореньями, мелкими животными. Когда начинались заморозки, хозяева отлавливали своих свиней и забирали домой. Желуди считались хорошим кормом, поэтому и свиней старались разводить там, где росли дубы.</a:t>
            </a:r>
          </a:p>
          <a:p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Сейчас свиньи живут в хлевах их держат там, где </a:t>
            </a:r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есть картофель</a:t>
            </a: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, кукуруза, отходы пищевой промышленности.</a:t>
            </a:r>
          </a:p>
        </p:txBody>
      </p:sp>
      <p:pic>
        <p:nvPicPr>
          <p:cNvPr id="82948" name="Picture 4" descr="J01786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52400"/>
            <a:ext cx="5943600" cy="40386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3" name="Picture 5" descr="J0185230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457200" y="228600"/>
            <a:ext cx="8382000" cy="56896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228600" y="3581400"/>
            <a:ext cx="8915400" cy="3139321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Военная добыча считалась у казаков законным итогом успешных боевых действий, а в походах за зипунами выступала в качестве основной цели. Наряду с охотой и рыболовством она обеспечивала в </a:t>
            </a:r>
            <a:r>
              <a:rPr lang="en-GB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XVI</a:t>
            </a: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 – </a:t>
            </a:r>
            <a:r>
              <a:rPr lang="en-GB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XVII </a:t>
            </a: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веках существование казаков, которые не имели производящего хозяйства. То, что на Дону не было земледелия, объяснялось не только рискованностью этого занятия в условиях постоянной военной угрозы, но и отношением самих казаков к земледельческому труду как к делу для них зазорному.</a:t>
            </a:r>
          </a:p>
          <a:p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</a:rPr>
              <a:t>В 1690 году войсковой атаман Фрол Минаев специальным указом запретил казакам заниматься земледелием под страхом смертной казни. Появление запрета можно объяснить тем, что в те годы возможности получения военной добычи сократились, царского жалованья на всех не хватало, и казаки, по примеру беглых крестьян, стали обращаться к земледелию в поисках других источников существования.</a:t>
            </a:r>
            <a:endParaRPr lang="en-US" b="1" dirty="0">
              <a:solidFill>
                <a:schemeClr val="bg1"/>
              </a:solidFill>
              <a:latin typeface="Arial Narrow" pitchFamily="34" charset="0"/>
              <a:ea typeface="Times New Roman" pitchFamily="18" charset="0"/>
            </a:endParaRPr>
          </a:p>
        </p:txBody>
      </p:sp>
      <p:sp>
        <p:nvSpPr>
          <p:cNvPr id="83978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67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79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1828800" y="685800"/>
            <a:ext cx="53340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/>
              </a:rPr>
              <a:t>Тест</a:t>
            </a:r>
          </a:p>
        </p:txBody>
      </p:sp>
      <p:sp>
        <p:nvSpPr>
          <p:cNvPr id="41998" name="WordArt 14"/>
          <p:cNvSpPr>
            <a:spLocks noChangeArrowheads="1" noChangeShapeType="1" noTextEdit="1"/>
          </p:cNvSpPr>
          <p:nvPr/>
        </p:nvSpPr>
        <p:spPr bwMode="auto">
          <a:xfrm>
            <a:off x="3733800" y="2971800"/>
            <a:ext cx="1866900" cy="2608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441325" y="265113"/>
            <a:ext cx="80930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Ведущее место в АПК Ростовской области занимает: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 а) Пищевая промышленность;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 б) Сельское хозяйство;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 в) Сельхозмашиностроение.</a:t>
            </a:r>
          </a:p>
          <a:p>
            <a:pPr marL="342900" indent="-342900"/>
            <a:endParaRPr lang="ru-RU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2. Ростовская область производит … % подсолнечника от общероссийского производства: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а) 10;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б) 15;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в) 20.</a:t>
            </a:r>
          </a:p>
          <a:p>
            <a:pPr marL="342900" indent="-342900"/>
            <a:endParaRPr lang="ru-RU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3. Ростовская область производит … % зерна от общероссийского производства: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а) 5;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б) 15;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в) 25.</a:t>
            </a:r>
          </a:p>
          <a:p>
            <a:pPr marL="342900" indent="-342900"/>
            <a:endParaRPr lang="ru-RU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4. Факторами формирования сельского хозяйства Ростовской области является: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а) развитый транспорт;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б) благоприятные природные условия;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в) научная база.</a:t>
            </a:r>
          </a:p>
        </p:txBody>
      </p:sp>
      <p:sp>
        <p:nvSpPr>
          <p:cNvPr id="47109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0" y="685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0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914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1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0" y="1219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2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2895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3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2590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4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2286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5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3962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6" name="AutoShap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4495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7" name="AutoShap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4191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8" name="AutoShape 1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5867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19" name="AutoShap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6172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20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5638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7121" name="AutoShape 1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457200" y="381000"/>
            <a:ext cx="830580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5. Около 60% площади сельскохозяйственных угодий области занимают: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 а) пастбища;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 б) пашня;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 в) сенокосы.</a:t>
            </a:r>
          </a:p>
          <a:p>
            <a:pPr marL="342900" indent="-342900"/>
            <a:endParaRPr lang="ru-RU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6. Ведущей отраслью сельского хозяйства Ростовской области является: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а) растениеводство;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б) животноводство;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в) пчеловодство.</a:t>
            </a:r>
          </a:p>
          <a:p>
            <a:pPr marL="342900" indent="-342900"/>
            <a:endParaRPr lang="ru-RU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7. Основной культурой растениеводства Ростовской области является: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а) яровая пшеница;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б) озимая пшеница;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в) рожь.</a:t>
            </a:r>
          </a:p>
          <a:p>
            <a:pPr marL="342900" indent="-342900"/>
            <a:endParaRPr lang="ru-RU" b="1" dirty="0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8. Яровую пшеницу выращивают преимущественно в …  частях области: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а) северной и восточной;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б) центральной и восточной;</a:t>
            </a:r>
          </a:p>
          <a:p>
            <a:pPr marL="342900" indent="-342900"/>
            <a:r>
              <a:rPr lang="ru-RU" b="1" dirty="0">
                <a:solidFill>
                  <a:schemeClr val="bg1"/>
                </a:solidFill>
                <a:latin typeface="Arial Unicode MS" pitchFamily="34" charset="-128"/>
              </a:rPr>
              <a:t>       в) северной и центральной.</a:t>
            </a:r>
          </a:p>
        </p:txBody>
      </p:sp>
      <p:sp>
        <p:nvSpPr>
          <p:cNvPr id="75782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0" y="1066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83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838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84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1371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85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2133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86" name="AutoShape 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2743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87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2438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88" name="AutoShap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3810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89" name="AutoShap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4114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90" name="AutoShape 1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3505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91" name="AutoShap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5486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92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5181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93" name="AutoShap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4876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794" name="AutoShape 1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457200" y="381000"/>
            <a:ext cx="83058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9. Ведущей технической культурой Ростовской области является: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 а) гречиха;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 б) подсолнечник;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 в) сахарная свекла.</a:t>
            </a:r>
          </a:p>
          <a:p>
            <a:pPr marL="342900" indent="-342900"/>
            <a:endParaRPr lang="ru-RU" b="1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10. Кукурузу выращивают преимущественно в … части области: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а) северо-восточной;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б) юго-западной;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в) юго- восточной.</a:t>
            </a:r>
          </a:p>
          <a:p>
            <a:pPr marL="342900" indent="-342900"/>
            <a:endParaRPr lang="ru-RU" b="1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11. Рожь и ячмень выращивают преимущественно в …  части области: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а) северной;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б) центральной;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в) южной.</a:t>
            </a:r>
          </a:p>
          <a:p>
            <a:pPr marL="342900" indent="-342900"/>
            <a:endParaRPr lang="ru-RU" b="1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12. Мясо-молочное скотоводство развито преимущественно в …  части области: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а) северо-западной;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б) северо-восточной;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в) юго-западной.</a:t>
            </a:r>
          </a:p>
        </p:txBody>
      </p:sp>
      <p:sp>
        <p:nvSpPr>
          <p:cNvPr id="76805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0" y="1066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06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762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07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1295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08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2133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09" name="AutoShap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2667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10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2438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14" name="AutoShape 1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4038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15" name="AutoShape 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3810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16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3505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17" name="AutoShape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5800" y="5181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18" name="AutoShape 1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5410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19" name="AutoShap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5715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6820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67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5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533400" cy="228600"/>
          </a:xfrm>
          <a:prstGeom prst="actionButtonForwardNext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57200" y="381000"/>
            <a:ext cx="83058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13. Свиноводство развито преимущественно в … частях области: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а) северной и 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б) северной и восточной;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в) южной и 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г) южной и восточной.</a:t>
            </a:r>
          </a:p>
          <a:p>
            <a:pPr marL="342900" indent="-342900"/>
            <a:endParaRPr lang="ru-RU" b="1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14. Птицеводство развито преимущественно в … частях области: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а) северной и 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б) северной и восточной;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в) южной и 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г) южной и восточной.</a:t>
            </a:r>
          </a:p>
          <a:p>
            <a:pPr marL="342900" indent="-342900"/>
            <a:endParaRPr lang="ru-RU" b="1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15. Овцеводство развито преимущественно в …  части области: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а) северо - восточной;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б) юго- восточной;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в) центральной.</a:t>
            </a:r>
          </a:p>
          <a:p>
            <a:pPr marL="342900" indent="-342900"/>
            <a:endParaRPr lang="ru-RU" b="1">
              <a:solidFill>
                <a:schemeClr val="bg1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16. Коневодство развито преимущественно в …  частях области: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а) северной и северо- 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б) северной и северо- восточной;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в) южной и юго- западной;</a:t>
            </a:r>
          </a:p>
          <a:p>
            <a:pPr marL="342900" indent="-342900"/>
            <a:r>
              <a:rPr lang="ru-RU" b="1">
                <a:solidFill>
                  <a:schemeClr val="bg1"/>
                </a:solidFill>
                <a:latin typeface="Arial Unicode MS" pitchFamily="34" charset="-128"/>
              </a:rPr>
              <a:t>       г) южной и юго- восточной.</a:t>
            </a:r>
          </a:p>
        </p:txBody>
      </p:sp>
      <p:sp>
        <p:nvSpPr>
          <p:cNvPr id="79877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1066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78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762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79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5800" y="1371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0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2438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1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5800" y="2971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2" name="AutoShape 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2667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3" name="AutoShape 1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5800" y="4343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4" name="AutoShape 1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4038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5" name="AutoShap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32766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6" name="AutoShape 1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5410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7" name="AutoShape 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57150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8" name="AutoShap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60198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89" name="AutoShap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1600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90" name="AutoShape 1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5800" y="46482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891" name="AutoShape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5800" y="6248400"/>
            <a:ext cx="152400" cy="1524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WordArt 2" descr="Циновка"/>
          <p:cNvSpPr>
            <a:spLocks noChangeArrowheads="1" noChangeShapeType="1" noTextEdit="1"/>
          </p:cNvSpPr>
          <p:nvPr/>
        </p:nvSpPr>
        <p:spPr bwMode="auto">
          <a:xfrm>
            <a:off x="1143000" y="381000"/>
            <a:ext cx="6772275" cy="1571625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ru-RU" sz="3600" kern="1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>Практическая работа №13</a:t>
            </a:r>
          </a:p>
          <a:p>
            <a:pPr algn="ctr"/>
            <a:r>
              <a:rPr lang="ru-RU" sz="3600" kern="1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>Агропромышленный комплекс </a:t>
            </a:r>
          </a:p>
          <a:p>
            <a:pPr algn="ctr"/>
            <a:r>
              <a:rPr lang="ru-RU" sz="3600" kern="10" dirty="0">
                <a:solidFill>
                  <a:schemeClr val="bg1"/>
                </a:solidFill>
                <a:latin typeface="Arial Narrow" pitchFamily="34" charset="0"/>
                <a:cs typeface="Arial"/>
              </a:rPr>
              <a:t>Ростовской области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365125" y="2322513"/>
            <a:ext cx="8321675" cy="1320800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b="1">
                <a:solidFill>
                  <a:srgbClr val="FFFFEB"/>
                </a:solidFill>
                <a:latin typeface="Arial Narrow" pitchFamily="34" charset="0"/>
              </a:rPr>
              <a:t>Оцените уровень  сельскохозяйственного  освоения  различных  природных ландшафтов Ростовской области.</a:t>
            </a:r>
          </a:p>
          <a:p>
            <a:pPr marL="342900" indent="-342900">
              <a:buFontTx/>
              <a:buAutoNum type="arabicPeriod"/>
            </a:pPr>
            <a:r>
              <a:rPr lang="ru-RU" sz="2000" b="1">
                <a:solidFill>
                  <a:srgbClr val="FFFFEB"/>
                </a:solidFill>
                <a:latin typeface="Arial Narrow" pitchFamily="34" charset="0"/>
              </a:rPr>
              <a:t>Заполните таблицу «Отраслевой состав пищевой промышленности Ростовской области».</a:t>
            </a:r>
          </a:p>
        </p:txBody>
      </p:sp>
      <p:graphicFrame>
        <p:nvGraphicFramePr>
          <p:cNvPr id="48251" name="Group 123"/>
          <p:cNvGraphicFramePr>
            <a:graphicFrameLocks noGrp="1"/>
          </p:cNvGraphicFramePr>
          <p:nvPr/>
        </p:nvGraphicFramePr>
        <p:xfrm>
          <a:off x="228600" y="3733800"/>
          <a:ext cx="8610600" cy="13716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19400"/>
                <a:gridCol w="2819400"/>
                <a:gridCol w="29718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Отрасли,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ориентированные на потребителя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Отрасли, ориентированные на сырьё и на потребителя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Отрасли, ориентированные на сырьё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8252" name="AutoShape 12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00800"/>
            <a:ext cx="609600" cy="2286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5344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3. Из каких отраслей состоит сельское хозяйство?  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04800" y="1219200"/>
            <a:ext cx="85344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Сельское хозяйство состоит из растениеводства и животноводства.</a:t>
            </a:r>
          </a:p>
        </p:txBody>
      </p:sp>
      <p:pic>
        <p:nvPicPr>
          <p:cNvPr id="64518" name="Picture 6" descr="комбай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362200"/>
            <a:ext cx="4267200" cy="3200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4519" name="Picture 7" descr="ста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62200"/>
            <a:ext cx="4343400" cy="3208338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51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/>
          <p:cNvSpPr>
            <a:spLocks noChangeArrowheads="1" noChangeShapeType="1" noTextEdit="1"/>
          </p:cNvSpPr>
          <p:nvPr/>
        </p:nvSpPr>
        <p:spPr bwMode="auto">
          <a:xfrm>
            <a:off x="838200" y="1066800"/>
            <a:ext cx="7620000" cy="5105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2000" b="1" kern="10" dirty="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81320" dir="19280412" algn="ctr" rotWithShape="0">
                    <a:srgbClr val="FFFF00">
                      <a:alpha val="50000"/>
                    </a:srgbClr>
                  </a:outerShdw>
                </a:effectLst>
                <a:latin typeface="Bookman Old Style"/>
              </a:rPr>
              <a:t>Правильно!</a:t>
            </a:r>
          </a:p>
        </p:txBody>
      </p:sp>
      <p:sp>
        <p:nvSpPr>
          <p:cNvPr id="49155" name="AutoShape 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077200" y="6248400"/>
            <a:ext cx="609600" cy="3048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915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й, крутой, крутой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7200" y="6096000"/>
            <a:ext cx="304800" cy="304800"/>
          </a:xfrm>
          <a:prstGeom prst="rect">
            <a:avLst/>
          </a:prstGeom>
          <a:noFill/>
        </p:spPr>
      </p:pic>
      <p:pic>
        <p:nvPicPr>
          <p:cNvPr id="8" name="Рисунок 7" descr="0_530c5_65d6e6a4_L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6600" y="2514600"/>
            <a:ext cx="2362200" cy="23622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3" fill="hold"/>
                                        <p:tgtEl>
                                          <p:spTgt spid="49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6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609600" y="3165475"/>
            <a:ext cx="8153400" cy="2244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107763" dir="18900000" algn="ctr" rotWithShape="0">
                    <a:srgbClr val="FFFF00">
                      <a:alpha val="50000"/>
                    </a:srgbClr>
                  </a:outerShdw>
                </a:effectLst>
                <a:latin typeface="Bookman Old Style"/>
              </a:rPr>
              <a:t>Подумай!</a:t>
            </a:r>
          </a:p>
        </p:txBody>
      </p:sp>
      <p:sp>
        <p:nvSpPr>
          <p:cNvPr id="45059" name="AutoShape 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077200" y="6248400"/>
            <a:ext cx="609600" cy="304800"/>
          </a:xfrm>
          <a:prstGeom prst="actionButtonBackPrevious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506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не повезло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7200" y="5943600"/>
            <a:ext cx="304800" cy="304800"/>
          </a:xfrm>
          <a:prstGeom prst="rect">
            <a:avLst/>
          </a:prstGeom>
          <a:noFill/>
        </p:spPr>
      </p:pic>
      <p:pic>
        <p:nvPicPr>
          <p:cNvPr id="5" name="Рисунок 4" descr="000203FC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1219200"/>
            <a:ext cx="1943100" cy="1828800"/>
          </a:xfrm>
          <a:prstGeom prst="rect">
            <a:avLst/>
          </a:prstGeom>
        </p:spPr>
      </p:pic>
    </p:spTree>
  </p:cSld>
  <p:clrMapOvr>
    <a:masterClrMapping/>
  </p:clrMapOvr>
  <p:transition advClick="0">
    <p:sndAc>
      <p:stSnd>
        <p:snd r:embed="rId4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" fill="hold"/>
                                        <p:tgtEl>
                                          <p:spTgt spid="45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6868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4. В какой отрасли сельского хозяйства занята основная часть работающих в этой отрасли?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228600" y="1295400"/>
            <a:ext cx="86868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Основная часть работающих в сельском хозяйстве занята в животноводстве.</a:t>
            </a:r>
          </a:p>
        </p:txBody>
      </p:sp>
      <p:pic>
        <p:nvPicPr>
          <p:cNvPr id="67590" name="Picture 6" descr="коровы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3124200" cy="231616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7592" name="Picture 8" descr="гуляют кон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267200"/>
            <a:ext cx="3124200" cy="234156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7593" name="Picture 9" descr="pok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4343400"/>
            <a:ext cx="3073400" cy="23050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7595" name="Picture 11" descr="tar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2286000"/>
            <a:ext cx="3149600" cy="23622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  <p:bldP spid="675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5344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5. Какая отрасль является основой растениеводства?  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304800" y="1066800"/>
            <a:ext cx="85344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Основой растениеводства является зерновое хозяйство.</a:t>
            </a:r>
          </a:p>
        </p:txBody>
      </p:sp>
      <p:pic>
        <p:nvPicPr>
          <p:cNvPr id="65542" name="Picture 6" descr="пшеница твёрдая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752600"/>
            <a:ext cx="2911475" cy="219551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5543" name="Picture 7" descr="ячмен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2971800"/>
            <a:ext cx="3048000" cy="22860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5544" name="Picture 8" descr="рожь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1752600"/>
            <a:ext cx="2895600" cy="2182813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5545" name="Picture 9" descr="kuk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4419600"/>
            <a:ext cx="2921000" cy="219075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5546" name="Picture 10" descr="mor1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95800"/>
            <a:ext cx="2844800" cy="21336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6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6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6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960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960"/>
                            </p:stCondLst>
                            <p:childTnLst>
                              <p:par>
                                <p:cTn id="4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  <p:bldP spid="655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458200" cy="461665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  <a:latin typeface="Arial Narrow" pitchFamily="34" charset="0"/>
              </a:rPr>
              <a:t>6. Назовите основную культуру растениеводства. </a:t>
            </a: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04800" y="1219200"/>
            <a:ext cx="8610600" cy="830997"/>
          </a:xfrm>
          <a:prstGeom prst="rect">
            <a:avLst/>
          </a:prstGeom>
          <a:solidFill>
            <a:srgbClr val="3A1D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Основной культурой растениеводства является пшеница </a:t>
            </a: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озимая и яровая).</a:t>
            </a:r>
          </a:p>
        </p:txBody>
      </p:sp>
      <p:pic>
        <p:nvPicPr>
          <p:cNvPr id="66569" name="Picture 9" descr="о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438400"/>
            <a:ext cx="4267200" cy="3200400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66570" name="Picture 10" descr="пшеница мягка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2438400"/>
            <a:ext cx="4229100" cy="3189288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  <p:bldP spid="6656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"/>
</p:tagLst>
</file>

<file path=ppt/theme/theme1.xml><?xml version="1.0" encoding="utf-8"?>
<a:theme xmlns:a="http://schemas.openxmlformats.org/drawingml/2006/main" name="Оформление по умолчанию">
  <a:themeElements>
    <a:clrScheme name="Другая 40">
      <a:dk1>
        <a:srgbClr val="000000"/>
      </a:dk1>
      <a:lt1>
        <a:srgbClr val="FFFFFF"/>
      </a:lt1>
      <a:dk2>
        <a:srgbClr val="FFFF00"/>
      </a:dk2>
      <a:lt2>
        <a:srgbClr val="FFC000"/>
      </a:lt2>
      <a:accent1>
        <a:srgbClr val="FF00FF"/>
      </a:accent1>
      <a:accent2>
        <a:srgbClr val="FF0000"/>
      </a:accent2>
      <a:accent3>
        <a:srgbClr val="FFFFFF"/>
      </a:accent3>
      <a:accent4>
        <a:srgbClr val="FFFF00"/>
      </a:accent4>
      <a:accent5>
        <a:srgbClr val="C00000"/>
      </a:accent5>
      <a:accent6>
        <a:srgbClr val="600000"/>
      </a:accent6>
      <a:hlink>
        <a:srgbClr val="FFFF00"/>
      </a:hlink>
      <a:folHlink>
        <a:srgbClr val="FF00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1591</TotalTime>
  <Words>2993</Words>
  <Application>Microsoft Office PowerPoint</Application>
  <PresentationFormat>Экран (4:3)</PresentationFormat>
  <Paragraphs>454</Paragraphs>
  <Slides>61</Slides>
  <Notes>61</Notes>
  <HiddenSlides>2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7" baseType="lpstr">
      <vt:lpstr>Arial Unicode MS</vt:lpstr>
      <vt:lpstr>Arial</vt:lpstr>
      <vt:lpstr>Arial Narrow</vt:lpstr>
      <vt:lpstr>Bookman Old Style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МБОУ СОШ №2 п. Гигант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Сельское хозяйство Ро</dc:title>
  <dc:subject>география Ростовской области</dc:subject>
  <dc:creator>Раменская Т.И.</dc:creator>
  <cp:keywords>география 9 класс</cp:keywords>
  <cp:lastModifiedBy>home</cp:lastModifiedBy>
  <cp:revision>59</cp:revision>
  <cp:lastPrinted>1601-01-01T00:00:00Z</cp:lastPrinted>
  <dcterms:created xsi:type="dcterms:W3CDTF">1601-01-01T00:00:00Z</dcterms:created>
  <dcterms:modified xsi:type="dcterms:W3CDTF">2016-04-04T17:04:27Z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